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6858000" cx="12192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6" roundtripDataSignature="AMtx7mjZA+c6QkE5e/VNMf4bP7MLOBFR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aleway-regular.fntdata"/><Relationship Id="rId47" Type="http://schemas.openxmlformats.org/officeDocument/2006/relationships/slide" Target="slides/slide43.xml"/><Relationship Id="rId49" Type="http://schemas.openxmlformats.org/officeDocument/2006/relationships/font" Target="fonts/Raleway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7.xml"/><Relationship Id="rId55" Type="http://schemas.openxmlformats.org/officeDocument/2006/relationships/font" Target="fonts/Lato-boldItalic.fntdata"/><Relationship Id="rId10" Type="http://schemas.openxmlformats.org/officeDocument/2006/relationships/slide" Target="slides/slide6.xml"/><Relationship Id="rId54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56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58797647c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058797647c_0_5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58797647c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1058797647c_0_6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58797647c_0_5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58797647c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7a0a74e4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07a0a74e45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58797647c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1058797647c_0_4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8797647c_0_5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8797647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58797647c_0_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58797647c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58797647c_0_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58797647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58797647c_0_5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58797647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cff18a9dbc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cff18a9db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f18a9dbc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f18a9db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58797647c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058797647c_0_4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58797647c_0_5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058797647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7a0a74e45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7a0a74e4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ff18a9dbc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ff18a9dbc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58797647c_0_5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58797647c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58797647c_0_5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58797647c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58797647c_0_5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58797647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8a8f2e9e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08a8f2e9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ff18a9dbc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ff18a9db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ff18a9dbc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ff18a9db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88da6472f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088da6472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ff18a9dbc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ff18a9db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ff18a9dbc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ff18a9dbc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58797647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5879764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058797647c_0_5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058797647c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58797647c_0_6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58797647c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088da6472f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088da6472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cff18a9dbc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cff18a9db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88da647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088da6472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7a0a74e45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7a0a74e4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8797647c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58797647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58797647c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5879764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58797647c_0_416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g1058797647c_0_416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" name="Google Shape;12;g1058797647c_0_4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g1058797647c_0_4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g1058797647c_0_416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5" name="Google Shape;15;g1058797647c_0_416"/>
          <p:cNvSpPr txBox="1"/>
          <p:nvPr>
            <p:ph idx="1" type="subTitle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g1058797647c_0_41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g1058797647c_0_480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75" name="Google Shape;75;g1058797647c_0_48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1058797647c_0_4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1058797647c_0_480"/>
          <p:cNvSpPr txBox="1"/>
          <p:nvPr>
            <p:ph hasCustomPrompt="1" type="title"/>
          </p:nvPr>
        </p:nvSpPr>
        <p:spPr>
          <a:xfrm>
            <a:off x="972600" y="978600"/>
            <a:ext cx="10251300" cy="1659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g1058797647c_0_480"/>
          <p:cNvSpPr txBox="1"/>
          <p:nvPr>
            <p:ph idx="1" type="body"/>
          </p:nvPr>
        </p:nvSpPr>
        <p:spPr>
          <a:xfrm>
            <a:off x="972600" y="3030517"/>
            <a:ext cx="10251300" cy="2107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g1058797647c_0_48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8797647c_0_48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g1058797647c_0_424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9" name="Google Shape;19;g1058797647c_0_4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g1058797647c_0_4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g1058797647c_0_424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1058797647c_0_42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1058797647c_0_43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g1058797647c_0_430"/>
          <p:cNvGrpSpPr/>
          <p:nvPr/>
        </p:nvGrpSpPr>
        <p:grpSpPr>
          <a:xfrm>
            <a:off x="1107036" y="826427"/>
            <a:ext cx="994316" cy="61102"/>
            <a:chOff x="4580561" y="2589004"/>
            <a:chExt cx="1064464" cy="25200"/>
          </a:xfrm>
        </p:grpSpPr>
        <p:sp>
          <p:nvSpPr>
            <p:cNvPr id="26" name="Google Shape;26;g1058797647c_0_4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g1058797647c_0_4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g1058797647c_0_430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29" name="Google Shape;29;g1058797647c_0_430"/>
          <p:cNvSpPr txBox="1"/>
          <p:nvPr>
            <p:ph idx="1" type="body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0" name="Google Shape;30;g1058797647c_0_43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058797647c_0_43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g1058797647c_0_438"/>
          <p:cNvGrpSpPr/>
          <p:nvPr/>
        </p:nvGrpSpPr>
        <p:grpSpPr>
          <a:xfrm>
            <a:off x="1107036" y="826427"/>
            <a:ext cx="994316" cy="61102"/>
            <a:chOff x="4580561" y="2589004"/>
            <a:chExt cx="1064464" cy="25200"/>
          </a:xfrm>
        </p:grpSpPr>
        <p:sp>
          <p:nvSpPr>
            <p:cNvPr id="34" name="Google Shape;34;g1058797647c_0_43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g1058797647c_0_43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g1058797647c_0_438"/>
          <p:cNvSpPr txBox="1"/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37" name="Google Shape;37;g1058797647c_0_438"/>
          <p:cNvSpPr txBox="1"/>
          <p:nvPr>
            <p:ph idx="1" type="body"/>
          </p:nvPr>
        </p:nvSpPr>
        <p:spPr>
          <a:xfrm>
            <a:off x="972425" y="1063545"/>
            <a:ext cx="5032500" cy="472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8" name="Google Shape;38;g1058797647c_0_438"/>
          <p:cNvSpPr txBox="1"/>
          <p:nvPr>
            <p:ph idx="2" type="body"/>
          </p:nvPr>
        </p:nvSpPr>
        <p:spPr>
          <a:xfrm>
            <a:off x="6191475" y="1063620"/>
            <a:ext cx="5032500" cy="472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39" name="Google Shape;39;g1058797647c_0_43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58797647c_0_447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g1058797647c_0_447"/>
          <p:cNvGrpSpPr/>
          <p:nvPr/>
        </p:nvGrpSpPr>
        <p:grpSpPr>
          <a:xfrm>
            <a:off x="1107036" y="826427"/>
            <a:ext cx="994316" cy="61102"/>
            <a:chOff x="4580561" y="2589004"/>
            <a:chExt cx="1064464" cy="25200"/>
          </a:xfrm>
        </p:grpSpPr>
        <p:sp>
          <p:nvSpPr>
            <p:cNvPr id="43" name="Google Shape;43;g1058797647c_0_4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1058797647c_0_44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g1058797647c_0_447"/>
          <p:cNvSpPr txBox="1"/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6" name="Google Shape;46;g1058797647c_0_44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058797647c_0_45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1058797647c_0_454"/>
          <p:cNvGrpSpPr/>
          <p:nvPr/>
        </p:nvGrpSpPr>
        <p:grpSpPr>
          <a:xfrm>
            <a:off x="1107036" y="826427"/>
            <a:ext cx="994316" cy="61102"/>
            <a:chOff x="4580561" y="2589004"/>
            <a:chExt cx="1064464" cy="25200"/>
          </a:xfrm>
        </p:grpSpPr>
        <p:sp>
          <p:nvSpPr>
            <p:cNvPr id="50" name="Google Shape;50;g1058797647c_0_4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1058797647c_0_4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g1058797647c_0_454"/>
          <p:cNvSpPr txBox="1"/>
          <p:nvPr>
            <p:ph type="title"/>
          </p:nvPr>
        </p:nvSpPr>
        <p:spPr>
          <a:xfrm>
            <a:off x="961625" y="0"/>
            <a:ext cx="10184400" cy="65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53" name="Google Shape;53;g1058797647c_0_454"/>
          <p:cNvSpPr txBox="1"/>
          <p:nvPr>
            <p:ph idx="1" type="body"/>
          </p:nvPr>
        </p:nvSpPr>
        <p:spPr>
          <a:xfrm>
            <a:off x="961625" y="1063550"/>
            <a:ext cx="4401300" cy="515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54" name="Google Shape;54;g1058797647c_0_45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g1058797647c_0_462"/>
          <p:cNvGrpSpPr/>
          <p:nvPr/>
        </p:nvGrpSpPr>
        <p:grpSpPr>
          <a:xfrm>
            <a:off x="1107036" y="5558926"/>
            <a:ext cx="994316" cy="61102"/>
            <a:chOff x="4580561" y="2589004"/>
            <a:chExt cx="1064464" cy="25200"/>
          </a:xfrm>
        </p:grpSpPr>
        <p:sp>
          <p:nvSpPr>
            <p:cNvPr id="57" name="Google Shape;57;g1058797647c_0_4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g1058797647c_0_4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g1058797647c_0_462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g1058797647c_0_46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58797647c_0_46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g1058797647c_0_468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64" name="Google Shape;64;g1058797647c_0_4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g1058797647c_0_4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g1058797647c_0_468"/>
          <p:cNvSpPr txBox="1"/>
          <p:nvPr>
            <p:ph type="title"/>
          </p:nvPr>
        </p:nvSpPr>
        <p:spPr>
          <a:xfrm>
            <a:off x="966608" y="173525"/>
            <a:ext cx="4401300" cy="2249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67" name="Google Shape;67;g1058797647c_0_468"/>
          <p:cNvSpPr txBox="1"/>
          <p:nvPr>
            <p:ph idx="1" type="subTitle"/>
          </p:nvPr>
        </p:nvSpPr>
        <p:spPr>
          <a:xfrm>
            <a:off x="966600" y="1870225"/>
            <a:ext cx="4401300" cy="315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8" name="Google Shape;68;g1058797647c_0_468"/>
          <p:cNvSpPr txBox="1"/>
          <p:nvPr>
            <p:ph idx="2" type="body"/>
          </p:nvPr>
        </p:nvSpPr>
        <p:spPr>
          <a:xfrm>
            <a:off x="6898975" y="699550"/>
            <a:ext cx="4499100" cy="5510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69" name="Google Shape;69;g1058797647c_0_46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58797647c_0_477"/>
          <p:cNvSpPr txBox="1"/>
          <p:nvPr>
            <p:ph idx="1" type="body"/>
          </p:nvPr>
        </p:nvSpPr>
        <p:spPr>
          <a:xfrm>
            <a:off x="966600" y="5830068"/>
            <a:ext cx="10263300" cy="614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72" name="Google Shape;72;g1058797647c_0_47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58797647c_0_41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Raleway"/>
              <a:buNone/>
              <a:defRPr b="1" sz="3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g1058797647c_0_41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Lato"/>
              <a:buChar char="●"/>
              <a:defRPr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○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■"/>
              <a:defRPr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g1058797647c_0_41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tatic.openfoodfacts.org/data/en.openfoodfacts.org.products.csv" TargetMode="External"/><Relationship Id="rId4" Type="http://schemas.openxmlformats.org/officeDocument/2006/relationships/hyperlink" Target="https://world.openfoodfacts.org/data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31.png"/><Relationship Id="rId8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Relationship Id="rId4" Type="http://schemas.openxmlformats.org/officeDocument/2006/relationships/hyperlink" Target="https://data.nal.usda.gov/dataset/usda-branded-food-products-databas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://www.santepubliquefrance.fr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4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48.png"/><Relationship Id="rId5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4.png"/><Relationship Id="rId4" Type="http://schemas.openxmlformats.org/officeDocument/2006/relationships/image" Target="../media/image58.png"/><Relationship Id="rId5" Type="http://schemas.openxmlformats.org/officeDocument/2006/relationships/hyperlink" Target="https://www.efsa.europa.eu/en/topics/topic/food-additive-re-evaluations" TargetMode="External"/><Relationship Id="rId6" Type="http://schemas.openxmlformats.org/officeDocument/2006/relationships/image" Target="../media/image7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png"/><Relationship Id="rId4" Type="http://schemas.openxmlformats.org/officeDocument/2006/relationships/image" Target="../media/image50.png"/><Relationship Id="rId5" Type="http://schemas.openxmlformats.org/officeDocument/2006/relationships/image" Target="../media/image84.jpg"/><Relationship Id="rId6" Type="http://schemas.openxmlformats.org/officeDocument/2006/relationships/image" Target="../media/image83.jpg"/><Relationship Id="rId7" Type="http://schemas.openxmlformats.org/officeDocument/2006/relationships/image" Target="../media/image59.png"/><Relationship Id="rId8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8.png"/><Relationship Id="rId4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1.png"/><Relationship Id="rId4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Relationship Id="rId4" Type="http://schemas.openxmlformats.org/officeDocument/2006/relationships/image" Target="../media/image71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72.png"/><Relationship Id="rId8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5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9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mailto:mrcreasey@gmail.com" TargetMode="External"/><Relationship Id="rId4" Type="http://schemas.openxmlformats.org/officeDocument/2006/relationships/image" Target="../media/image8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r.wikipedia.org/wiki/NOVA_(nutrition)" TargetMode="External"/><Relationship Id="rId4" Type="http://schemas.openxmlformats.org/officeDocument/2006/relationships/image" Target="../media/image11.png"/><Relationship Id="rId11" Type="http://schemas.openxmlformats.org/officeDocument/2006/relationships/image" Target="../media/image15.png"/><Relationship Id="rId10" Type="http://schemas.openxmlformats.org/officeDocument/2006/relationships/image" Target="../media/image6.jpg"/><Relationship Id="rId12" Type="http://schemas.openxmlformats.org/officeDocument/2006/relationships/image" Target="../media/image14.jpg"/><Relationship Id="rId9" Type="http://schemas.openxmlformats.org/officeDocument/2006/relationships/image" Target="../media/image5.jp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174"/>
              <a:buNone/>
            </a:pPr>
            <a:r>
              <a:rPr lang="fr-FR"/>
              <a:t>Addiscore - Une application au service de la santé publique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972825" y="4230516"/>
            <a:ext cx="102507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lang="fr-FR"/>
              <a:t>Projet 3 du parcours « Data Scientist » d’OpenClassrooms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t/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3027"/>
              <a:buNone/>
            </a:pPr>
            <a:r>
              <a:rPr b="1" lang="fr-FR" sz="3100"/>
              <a:t>Mark Creasey</a:t>
            </a:r>
            <a:endParaRPr b="1"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fr-FR"/>
              <a:t>02 Préparation des données utilisées par l’application</a:t>
            </a:r>
            <a:endParaRPr/>
          </a:p>
        </p:txBody>
      </p:sp>
      <p:sp>
        <p:nvSpPr>
          <p:cNvPr id="203" name="Google Shape;203;p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données - Importation et nettoyage</a:t>
            </a:r>
            <a:endParaRPr/>
          </a:p>
        </p:txBody>
      </p:sp>
      <p:sp>
        <p:nvSpPr>
          <p:cNvPr id="209" name="Google Shape;209;p9"/>
          <p:cNvSpPr txBox="1"/>
          <p:nvPr>
            <p:ph idx="1" type="body"/>
          </p:nvPr>
        </p:nvSpPr>
        <p:spPr>
          <a:xfrm>
            <a:off x="594975" y="1063550"/>
            <a:ext cx="5596500" cy="52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/>
              <a:t>Les données</a:t>
            </a:r>
            <a:endParaRPr b="1"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/>
              <a:t>&gt; 2 million produits </a:t>
            </a:r>
            <a:r>
              <a:rPr lang="fr-FR" sz="2000" u="sng">
                <a:solidFill>
                  <a:schemeClr val="hlink"/>
                </a:solidFill>
                <a:hlinkClick r:id="rId3"/>
              </a:rPr>
              <a:t>OpenFoodFacts </a:t>
            </a:r>
            <a:r>
              <a:rPr lang="fr-FR" sz="2000"/>
              <a:t>(4.3Gb)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187 colonnes :</a:t>
            </a:r>
            <a:endParaRPr sz="2000"/>
          </a:p>
          <a:p>
            <a:pPr indent="-476238" lvl="0" marL="60958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-FR" sz="2000"/>
              <a:t>identification (nom, code, brand, pays..)</a:t>
            </a:r>
            <a:endParaRPr sz="2000"/>
          </a:p>
          <a:p>
            <a:pPr indent="-476238" lvl="0" marL="60958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-FR" sz="2000"/>
              <a:t>valeurs nutritionnelles (100g)</a:t>
            </a:r>
            <a:endParaRPr sz="2000"/>
          </a:p>
          <a:p>
            <a:pPr indent="-476238" lvl="0" marL="60958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-FR" sz="2000"/>
              <a:t>ingrédients</a:t>
            </a:r>
            <a:r>
              <a:rPr lang="fr-FR" sz="2000"/>
              <a:t> (incl. additifs)</a:t>
            </a:r>
            <a:endParaRPr sz="2000"/>
          </a:p>
          <a:p>
            <a:pPr indent="-469888" lvl="0" marL="609584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fr-FR" sz="2000"/>
              <a:t>tags (labels, catégories, emballage,..)</a:t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https://world.openfoodfacts.org/data</a:t>
            </a:r>
            <a:endParaRPr sz="2000"/>
          </a:p>
        </p:txBody>
      </p:sp>
      <p:sp>
        <p:nvSpPr>
          <p:cNvPr id="210" name="Google Shape;210;p9"/>
          <p:cNvSpPr txBox="1"/>
          <p:nvPr>
            <p:ph idx="2" type="body"/>
          </p:nvPr>
        </p:nvSpPr>
        <p:spPr>
          <a:xfrm>
            <a:off x="6191475" y="1063625"/>
            <a:ext cx="5400900" cy="47229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/>
              <a:t>L’environnement de travail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457188" lvl="0" marL="609584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J</a:t>
            </a:r>
            <a:r>
              <a:rPr lang="fr-FR" sz="2400"/>
              <a:t>upyter Notebook sur Kaggle, Google Colab, en local VSCode</a:t>
            </a:r>
            <a:endParaRPr sz="2400"/>
          </a:p>
          <a:p>
            <a:pPr indent="0" lvl="0" marL="609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/>
              <a:t> </a:t>
            </a:r>
            <a:endParaRPr sz="2400"/>
          </a:p>
          <a:p>
            <a:pPr indent="-457188" lvl="0" marL="609584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sz="2400"/>
              <a:t>Bibliothèques en Python </a:t>
            </a:r>
            <a:endParaRPr sz="2400"/>
          </a:p>
          <a:p>
            <a:pPr indent="-406400" lvl="1" marL="12192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2200"/>
              <a:t>numpy, pandas, missingno</a:t>
            </a:r>
            <a:endParaRPr sz="2200"/>
          </a:p>
          <a:p>
            <a:pPr indent="-406400" lvl="1" marL="12192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FR" sz="2200"/>
              <a:t>matplotlib, seaborn</a:t>
            </a:r>
            <a:endParaRPr sz="2200"/>
          </a:p>
          <a:p>
            <a:pPr indent="-444500" lvl="1" marL="12192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fr-FR" sz="2200"/>
              <a:t>scikit-learn, scipy, statsmodels</a:t>
            </a:r>
            <a:endParaRPr sz="2200"/>
          </a:p>
          <a:p>
            <a:pPr indent="-444500" lvl="1" marL="12192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fr-FR" sz="2200"/>
              <a:t>requests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212" name="Google Shape;21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925" y="992225"/>
            <a:ext cx="1429900" cy="12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3375" y="1866421"/>
            <a:ext cx="500161" cy="5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0075" y="2448420"/>
            <a:ext cx="6667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52650" y="2334200"/>
            <a:ext cx="43815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5531150" y="5866875"/>
            <a:ext cx="6165300" cy="7635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"/>
          <p:cNvSpPr txBox="1"/>
          <p:nvPr>
            <p:ph type="title"/>
          </p:nvPr>
        </p:nvSpPr>
        <p:spPr>
          <a:xfrm>
            <a:off x="961625" y="0"/>
            <a:ext cx="101844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Les étapes du nettoyage</a:t>
            </a:r>
            <a:endParaRPr/>
          </a:p>
        </p:txBody>
      </p:sp>
      <p:sp>
        <p:nvSpPr>
          <p:cNvPr id="222" name="Google Shape;222;p11"/>
          <p:cNvSpPr txBox="1"/>
          <p:nvPr>
            <p:ph idx="1" type="body"/>
          </p:nvPr>
        </p:nvSpPr>
        <p:spPr>
          <a:xfrm>
            <a:off x="961625" y="1063550"/>
            <a:ext cx="5170200" cy="5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✅Importation des données (187 colonnes) 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</a:t>
            </a:r>
            <a:r>
              <a:rPr lang="fr-FR" sz="1800"/>
              <a:t>Correction des types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</a:t>
            </a:r>
            <a:r>
              <a:rPr lang="fr-FR" sz="1800"/>
              <a:t>Élimination</a:t>
            </a:r>
            <a:r>
              <a:rPr lang="fr-FR" sz="1800"/>
              <a:t>: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❌39 colonnes vides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❌25 </a:t>
            </a:r>
            <a:r>
              <a:rPr lang="fr-FR" sz="1800"/>
              <a:t>colonnes non-pertinentes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❌60000 lignes dupliquées</a:t>
            </a:r>
            <a:endParaRPr i="1" sz="20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❌106 </a:t>
            </a:r>
            <a:r>
              <a:rPr lang="fr-FR" sz="1800"/>
              <a:t>colonnes </a:t>
            </a:r>
            <a:r>
              <a:rPr lang="fr-FR" sz="1800"/>
              <a:t>avec </a:t>
            </a:r>
            <a:r>
              <a:rPr lang="fr-FR" sz="1800"/>
              <a:t>&gt;80% de valeurs manquantes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✅Analyse des valeurs manquantes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✅Nettoyage des valeurs aberrantes</a:t>
            </a:r>
            <a:r>
              <a:rPr i="1" lang="fr-FR" sz="1800"/>
              <a:t> 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✅Imputation des valeurs manquantes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/>
              <a:t>✅Elimination de 5 colonnes redondantes</a:t>
            </a:r>
            <a:endParaRPr sz="1800"/>
          </a:p>
        </p:txBody>
      </p:sp>
      <p:sp>
        <p:nvSpPr>
          <p:cNvPr id="223" name="Google Shape;223;p11"/>
          <p:cNvSpPr txBox="1"/>
          <p:nvPr/>
        </p:nvSpPr>
        <p:spPr>
          <a:xfrm>
            <a:off x="8216800" y="775025"/>
            <a:ext cx="3479700" cy="8388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Données OpenFoodFacts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2 042 129 produits, 187 colonnes</a:t>
            </a:r>
            <a:endParaRPr sz="1700"/>
          </a:p>
        </p:txBody>
      </p:sp>
      <p:sp>
        <p:nvSpPr>
          <p:cNvPr id="224" name="Google Shape;224;p11"/>
          <p:cNvSpPr txBox="1"/>
          <p:nvPr/>
        </p:nvSpPr>
        <p:spPr>
          <a:xfrm>
            <a:off x="8216800" y="2527725"/>
            <a:ext cx="3479700" cy="8388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Données nettoyées</a:t>
            </a:r>
            <a:endParaRPr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1 555 257</a:t>
            </a:r>
            <a:r>
              <a:rPr lang="fr-FR" sz="1700"/>
              <a:t> produits, 33 colonnes</a:t>
            </a:r>
            <a:endParaRPr sz="1700"/>
          </a:p>
        </p:txBody>
      </p:sp>
      <p:cxnSp>
        <p:nvCxnSpPr>
          <p:cNvPr id="225" name="Google Shape;225;p11"/>
          <p:cNvCxnSpPr>
            <a:stCxn id="223" idx="2"/>
            <a:endCxn id="224" idx="0"/>
          </p:cNvCxnSpPr>
          <p:nvPr/>
        </p:nvCxnSpPr>
        <p:spPr>
          <a:xfrm>
            <a:off x="9956650" y="1613825"/>
            <a:ext cx="0" cy="91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11"/>
          <p:cNvSpPr txBox="1"/>
          <p:nvPr/>
        </p:nvSpPr>
        <p:spPr>
          <a:xfrm>
            <a:off x="8216800" y="5971475"/>
            <a:ext cx="347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/>
              <a:t>642</a:t>
            </a:r>
            <a:r>
              <a:rPr lang="fr-FR" sz="1700"/>
              <a:t> 532 produits, 33 colonnes</a:t>
            </a:r>
            <a:endParaRPr sz="1700"/>
          </a:p>
        </p:txBody>
      </p:sp>
      <p:cxnSp>
        <p:nvCxnSpPr>
          <p:cNvPr id="227" name="Google Shape;227;p11"/>
          <p:cNvCxnSpPr>
            <a:stCxn id="224" idx="2"/>
            <a:endCxn id="226" idx="0"/>
          </p:cNvCxnSpPr>
          <p:nvPr/>
        </p:nvCxnSpPr>
        <p:spPr>
          <a:xfrm>
            <a:off x="9956650" y="3366525"/>
            <a:ext cx="0" cy="2604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11"/>
          <p:cNvSpPr txBox="1"/>
          <p:nvPr/>
        </p:nvSpPr>
        <p:spPr>
          <a:xfrm>
            <a:off x="5195450" y="5794475"/>
            <a:ext cx="285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/>
              <a:t>avec information d’additifs</a:t>
            </a:r>
            <a:endParaRPr sz="2000"/>
          </a:p>
        </p:txBody>
      </p:sp>
      <p:sp>
        <p:nvSpPr>
          <p:cNvPr id="229" name="Google Shape;229;p1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30" name="Google Shape;230;p11"/>
          <p:cNvSpPr txBox="1"/>
          <p:nvPr/>
        </p:nvSpPr>
        <p:spPr>
          <a:xfrm>
            <a:off x="8857300" y="3930250"/>
            <a:ext cx="2198700" cy="1154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latin typeface="Lato"/>
                <a:ea typeface="Lato"/>
                <a:cs typeface="Lato"/>
                <a:sym typeface="Lato"/>
              </a:rPr>
              <a:t>📈Analyse exploratoire des  contributeurs</a:t>
            </a:r>
            <a:endParaRPr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/>
          <p:nvPr/>
        </p:nvSpPr>
        <p:spPr>
          <a:xfrm>
            <a:off x="9237950" y="1017750"/>
            <a:ext cx="2875500" cy="48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6"/>
          <p:cNvSpPr txBox="1"/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Analyse de la distribution des valeurs manquantes</a:t>
            </a:r>
            <a:endParaRPr/>
          </a:p>
        </p:txBody>
      </p:sp>
      <p:pic>
        <p:nvPicPr>
          <p:cNvPr id="237" name="Google Shape;2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5" y="793550"/>
            <a:ext cx="8585473" cy="54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6"/>
          <p:cNvSpPr txBox="1"/>
          <p:nvPr/>
        </p:nvSpPr>
        <p:spPr>
          <a:xfrm>
            <a:off x="9451875" y="1117250"/>
            <a:ext cx="2032500" cy="44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latin typeface="Lato"/>
                <a:ea typeface="Lato"/>
                <a:cs typeface="Lato"/>
                <a:sym typeface="Lato"/>
              </a:rPr>
              <a:t>creator </a:t>
            </a:r>
            <a:r>
              <a:rPr b="1" lang="fr-FR" sz="2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kiliweb</a:t>
            </a:r>
            <a:endParaRPr b="1" sz="2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00">
                <a:latin typeface="Lato"/>
                <a:ea typeface="Lato"/>
                <a:cs typeface="Lato"/>
                <a:sym typeface="Lato"/>
              </a:rPr>
              <a:t>=</a:t>
            </a:r>
            <a:endParaRPr b="1"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00">
                <a:latin typeface="Lato"/>
                <a:ea typeface="Lato"/>
                <a:cs typeface="Lato"/>
                <a:sym typeface="Lato"/>
              </a:rPr>
              <a:t>Yuka App</a:t>
            </a:r>
            <a:endParaRPr b="1" sz="2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&gt;75%</a:t>
            </a:r>
            <a:r>
              <a:rPr lang="fr-FR" sz="2500">
                <a:latin typeface="Lato"/>
                <a:ea typeface="Lato"/>
                <a:cs typeface="Lato"/>
                <a:sym typeface="Lato"/>
              </a:rPr>
              <a:t> 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des produits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latin typeface="Lato"/>
                <a:ea typeface="Lato"/>
                <a:cs typeface="Lato"/>
                <a:sym typeface="Lato"/>
              </a:rPr>
              <a:t>enregistrés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9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France </a:t>
            </a:r>
            <a:endParaRPr b="1" sz="39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6"/>
          <p:cNvSpPr txBox="1"/>
          <p:nvPr/>
        </p:nvSpPr>
        <p:spPr>
          <a:xfrm>
            <a:off x="4515775" y="3304550"/>
            <a:ext cx="1700700" cy="2983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Manque d’information sur les additifs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5081125" y="793550"/>
            <a:ext cx="663600" cy="3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6550" y="2001697"/>
            <a:ext cx="1095450" cy="10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g1058797647c_0_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950" y="793542"/>
            <a:ext cx="10081080" cy="575965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058797647c_0_544"/>
          <p:cNvSpPr txBox="1"/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Analyse de la distribution des valeurs manquantes</a:t>
            </a:r>
            <a:endParaRPr/>
          </a:p>
        </p:txBody>
      </p:sp>
      <p:sp>
        <p:nvSpPr>
          <p:cNvPr id="249" name="Google Shape;249;g1058797647c_0_544"/>
          <p:cNvSpPr txBox="1"/>
          <p:nvPr/>
        </p:nvSpPr>
        <p:spPr>
          <a:xfrm>
            <a:off x="9974500" y="1129125"/>
            <a:ext cx="2004600" cy="420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solidFill>
                  <a:srgbClr val="FF0000"/>
                </a:solidFill>
              </a:rPr>
              <a:t>Etats Unis</a:t>
            </a:r>
            <a:endParaRPr b="1" sz="25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/>
              <a:t>USDA Branded Food Products Database</a:t>
            </a:r>
            <a:endParaRPr b="1"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100%</a:t>
            </a:r>
            <a:endParaRPr b="1" sz="3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complet </a:t>
            </a:r>
            <a:endParaRPr b="1" sz="25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pour les</a:t>
            </a:r>
            <a:endParaRPr b="1" sz="19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additifs</a:t>
            </a:r>
            <a:endParaRPr b="1" sz="3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g1058797647c_0_544"/>
          <p:cNvSpPr txBox="1"/>
          <p:nvPr/>
        </p:nvSpPr>
        <p:spPr>
          <a:xfrm>
            <a:off x="2889750" y="6457800"/>
            <a:ext cx="595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4"/>
              </a:rPr>
              <a:t>https://data.nal.usda.gov/dataset/usda-branded-food-products-database</a:t>
            </a:r>
            <a:endParaRPr/>
          </a:p>
        </p:txBody>
      </p:sp>
      <p:sp>
        <p:nvSpPr>
          <p:cNvPr id="251" name="Google Shape;251;g1058797647c_0_54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Détection</a:t>
            </a:r>
            <a:r>
              <a:rPr lang="fr-FR"/>
              <a:t> et nettoyage des valeurs aberrantes </a:t>
            </a:r>
            <a:endParaRPr/>
          </a:p>
        </p:txBody>
      </p:sp>
      <p:sp>
        <p:nvSpPr>
          <p:cNvPr id="257" name="Google Shape;257;p1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58" name="Google Shape;258;p17"/>
          <p:cNvSpPr txBox="1"/>
          <p:nvPr>
            <p:ph idx="1" type="body"/>
          </p:nvPr>
        </p:nvSpPr>
        <p:spPr>
          <a:xfrm>
            <a:off x="267000" y="1138599"/>
            <a:ext cx="5032500" cy="3574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2200"/>
              <a:t>Produits non-alimentaires</a:t>
            </a:r>
            <a:endParaRPr b="1" sz="2200"/>
          </a:p>
        </p:txBody>
      </p:sp>
      <p:sp>
        <p:nvSpPr>
          <p:cNvPr id="259" name="Google Shape;259;p17"/>
          <p:cNvSpPr txBox="1"/>
          <p:nvPr>
            <p:ph idx="2" type="body"/>
          </p:nvPr>
        </p:nvSpPr>
        <p:spPr>
          <a:xfrm>
            <a:off x="6191475" y="1063620"/>
            <a:ext cx="5032500" cy="472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Valeurs nutritionnelles &gt;100g per 100g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Valeurs </a:t>
            </a:r>
            <a:r>
              <a:rPr lang="fr-FR"/>
              <a:t>négatives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Somme valeur nutritionnelle &gt;100g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Energie &gt; 3800 kJ pour 100g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Energie en kJ ne correspondant pas aux énergies en kcal</a:t>
            </a:r>
            <a:endParaRPr/>
          </a:p>
        </p:txBody>
      </p:sp>
      <p:pic>
        <p:nvPicPr>
          <p:cNvPr id="260" name="Google Shape;2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930" y="3090755"/>
            <a:ext cx="5208378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175" y="1766700"/>
            <a:ext cx="4278675" cy="45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58797647c_0_616"/>
          <p:cNvSpPr txBox="1"/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Détection des valeurs atypiques </a:t>
            </a:r>
            <a:endParaRPr/>
          </a:p>
        </p:txBody>
      </p:sp>
      <p:sp>
        <p:nvSpPr>
          <p:cNvPr id="267" name="Google Shape;267;g1058797647c_0_61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68" name="Google Shape;268;g1058797647c_0_616"/>
          <p:cNvSpPr txBox="1"/>
          <p:nvPr>
            <p:ph idx="1" type="body"/>
          </p:nvPr>
        </p:nvSpPr>
        <p:spPr>
          <a:xfrm>
            <a:off x="588550" y="4029600"/>
            <a:ext cx="4770300" cy="146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000"/>
              <a:t>Utilisation d’un box plot pour </a:t>
            </a:r>
            <a:r>
              <a:rPr lang="fr-FR" sz="2000"/>
              <a:t>détecter</a:t>
            </a:r>
            <a:r>
              <a:rPr lang="fr-FR" sz="2000"/>
              <a:t> les outliers</a:t>
            </a:r>
            <a:endParaRPr sz="2000"/>
          </a:p>
        </p:txBody>
      </p:sp>
      <p:sp>
        <p:nvSpPr>
          <p:cNvPr id="269" name="Google Shape;269;g1058797647c_0_616"/>
          <p:cNvSpPr txBox="1"/>
          <p:nvPr>
            <p:ph idx="2" type="body"/>
          </p:nvPr>
        </p:nvSpPr>
        <p:spPr>
          <a:xfrm>
            <a:off x="5747250" y="3686225"/>
            <a:ext cx="5825400" cy="26469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Exemples (nb. additives  &gt; 7 ) </a:t>
            </a:r>
            <a:endParaRPr b="1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"Gardetto's </a:t>
            </a:r>
            <a:r>
              <a:rPr lang="fr-FR">
                <a:solidFill>
                  <a:srgbClr val="DA0000"/>
                </a:solidFill>
              </a:rPr>
              <a:t>Original Recipe</a:t>
            </a:r>
            <a:r>
              <a:rPr lang="fr-FR"/>
              <a:t> Snack Mix",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'</a:t>
            </a:r>
            <a:r>
              <a:rPr lang="fr-FR">
                <a:solidFill>
                  <a:srgbClr val="DA0000"/>
                </a:solidFill>
              </a:rPr>
              <a:t>Caffeine free</a:t>
            </a:r>
            <a:r>
              <a:rPr lang="fr-FR"/>
              <a:t> diet orange flavored soda, orange',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'Tortilla Chips',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'Calcium fortified </a:t>
            </a:r>
            <a:r>
              <a:rPr lang="fr-FR">
                <a:solidFill>
                  <a:srgbClr val="DA0000"/>
                </a:solidFill>
              </a:rPr>
              <a:t>enriched</a:t>
            </a:r>
            <a:r>
              <a:rPr lang="fr-FR"/>
              <a:t> bread',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"Udi's </a:t>
            </a:r>
            <a:r>
              <a:rPr lang="fr-FR">
                <a:solidFill>
                  <a:srgbClr val="DA0000"/>
                </a:solidFill>
              </a:rPr>
              <a:t>gluten free,</a:t>
            </a:r>
            <a:r>
              <a:rPr lang="fr-FR"/>
              <a:t> seeded whole grain dinner rolls", 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-FR"/>
              <a:t>'</a:t>
            </a:r>
            <a:r>
              <a:rPr lang="fr-FR">
                <a:solidFill>
                  <a:srgbClr val="DA0000"/>
                </a:solidFill>
              </a:rPr>
              <a:t>Délice</a:t>
            </a:r>
            <a:r>
              <a:rPr lang="fr-FR"/>
              <a:t> de poulet BBQ', </a:t>
            </a:r>
            <a:endParaRPr/>
          </a:p>
        </p:txBody>
      </p:sp>
      <p:pic>
        <p:nvPicPr>
          <p:cNvPr id="270" name="Google Shape;270;g1058797647c_0_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24" y="1140088"/>
            <a:ext cx="11084026" cy="246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58797647c_0_556"/>
          <p:cNvSpPr txBox="1"/>
          <p:nvPr>
            <p:ph type="title"/>
          </p:nvPr>
        </p:nvSpPr>
        <p:spPr>
          <a:xfrm>
            <a:off x="516300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Imputation des valeurs manquantes</a:t>
            </a:r>
            <a:endParaRPr/>
          </a:p>
        </p:txBody>
      </p:sp>
      <p:pic>
        <p:nvPicPr>
          <p:cNvPr id="276" name="Google Shape;276;g1058797647c_0_5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525" y="810800"/>
            <a:ext cx="7486173" cy="30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1058797647c_0_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400" y="844512"/>
            <a:ext cx="5817925" cy="30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1058797647c_0_5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040675"/>
            <a:ext cx="3810000" cy="25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058797647c_0_556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0" name="Google Shape;280;g1058797647c_0_556"/>
          <p:cNvSpPr txBox="1"/>
          <p:nvPr>
            <p:ph type="title"/>
          </p:nvPr>
        </p:nvSpPr>
        <p:spPr>
          <a:xfrm>
            <a:off x="4756496" y="4250700"/>
            <a:ext cx="7237200" cy="1522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L’imputation change les distributions des variables</a:t>
            </a:r>
            <a:endParaRPr/>
          </a:p>
          <a:p>
            <a:pPr indent="-3905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fr-FR" sz="2833"/>
              <a:t>il changera les conclusions</a:t>
            </a:r>
            <a:endParaRPr b="0" sz="2833"/>
          </a:p>
          <a:p>
            <a:pPr indent="-39052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0" lang="fr-FR" sz="2833"/>
              <a:t>on testera plus tard l’hypothèse de l’influence sur l’ADDISCORE</a:t>
            </a:r>
            <a:endParaRPr b="0" sz="2833"/>
          </a:p>
        </p:txBody>
      </p:sp>
      <p:sp>
        <p:nvSpPr>
          <p:cNvPr id="281" name="Google Shape;281;g1058797647c_0_556"/>
          <p:cNvSpPr/>
          <p:nvPr/>
        </p:nvSpPr>
        <p:spPr>
          <a:xfrm>
            <a:off x="699550" y="1013625"/>
            <a:ext cx="856500" cy="21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a0a74e45_0_101"/>
          <p:cNvSpPr txBox="1"/>
          <p:nvPr>
            <p:ph type="title"/>
          </p:nvPr>
        </p:nvSpPr>
        <p:spPr>
          <a:xfrm>
            <a:off x="585450" y="57525"/>
            <a:ext cx="114162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Additif</a:t>
            </a:r>
            <a:r>
              <a:rPr lang="fr-FR"/>
              <a:t>s nettoyés- remplissage des colonnes</a:t>
            </a:r>
            <a:endParaRPr/>
          </a:p>
        </p:txBody>
      </p:sp>
      <p:pic>
        <p:nvPicPr>
          <p:cNvPr id="287" name="Google Shape;287;g107a0a74e45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677" y="864026"/>
            <a:ext cx="8235472" cy="546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07a0a74e45_0_10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89" name="Google Shape;289;g107a0a74e45_0_101"/>
          <p:cNvSpPr txBox="1"/>
          <p:nvPr/>
        </p:nvSpPr>
        <p:spPr>
          <a:xfrm>
            <a:off x="469725" y="1127350"/>
            <a:ext cx="4164900" cy="15882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ingrédients et additifs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100% </a:t>
            </a:r>
            <a:endParaRPr b="1"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g107a0a74e45_0_101"/>
          <p:cNvSpPr txBox="1"/>
          <p:nvPr/>
        </p:nvSpPr>
        <p:spPr>
          <a:xfrm>
            <a:off x="469725" y="2770650"/>
            <a:ext cx="4164900" cy="14787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latin typeface="Lato"/>
                <a:ea typeface="Lato"/>
                <a:cs typeface="Lato"/>
                <a:sym typeface="Lato"/>
              </a:rPr>
              <a:t>valeurs nutritionnelles</a:t>
            </a:r>
            <a:endParaRPr b="1"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latin typeface="Lato"/>
                <a:ea typeface="Lato"/>
                <a:cs typeface="Lato"/>
                <a:sym typeface="Lato"/>
              </a:rPr>
              <a:t>&gt;80% 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g107a0a74e45_0_101"/>
          <p:cNvSpPr txBox="1"/>
          <p:nvPr/>
        </p:nvSpPr>
        <p:spPr>
          <a:xfrm>
            <a:off x="469725" y="4304450"/>
            <a:ext cx="4164900" cy="7137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latin typeface="Lato"/>
                <a:ea typeface="Lato"/>
                <a:cs typeface="Lato"/>
                <a:sym typeface="Lato"/>
              </a:rPr>
              <a:t>nutriscore      </a:t>
            </a:r>
            <a:r>
              <a:rPr b="1" lang="fr-FR" sz="2500">
                <a:latin typeface="Lato"/>
                <a:ea typeface="Lato"/>
                <a:cs typeface="Lato"/>
                <a:sym typeface="Lato"/>
              </a:rPr>
              <a:t>&gt;70%</a:t>
            </a:r>
            <a:endParaRPr b="1" sz="2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g107a0a74e45_0_101"/>
          <p:cNvSpPr txBox="1"/>
          <p:nvPr/>
        </p:nvSpPr>
        <p:spPr>
          <a:xfrm>
            <a:off x="469725" y="5073250"/>
            <a:ext cx="4164900" cy="958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">
                <a:latin typeface="Lato"/>
                <a:ea typeface="Lato"/>
                <a:cs typeface="Lato"/>
                <a:sym typeface="Lato"/>
              </a:rPr>
              <a:t>&gt; additif tags </a:t>
            </a:r>
            <a:r>
              <a:rPr b="1" lang="fr-FR" sz="1900">
                <a:latin typeface="Lato"/>
                <a:ea typeface="Lato"/>
                <a:cs typeface="Lato"/>
                <a:sym typeface="Lato"/>
              </a:rPr>
              <a:t>100%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 pour les 56% de produits qui contiennent des additifs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58797647c_0_494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fr-FR"/>
              <a:t>03 Les contributeurs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fr-FR"/>
              <a:t> Qui, comment, quand, quoi, pourquoi </a:t>
            </a:r>
            <a:endParaRPr/>
          </a:p>
        </p:txBody>
      </p:sp>
      <p:sp>
        <p:nvSpPr>
          <p:cNvPr id="298" name="Google Shape;298;g1058797647c_0_494"/>
          <p:cNvSpPr txBox="1"/>
          <p:nvPr>
            <p:ph idx="4294967295" type="body"/>
          </p:nvPr>
        </p:nvSpPr>
        <p:spPr>
          <a:xfrm>
            <a:off x="3278775" y="4604253"/>
            <a:ext cx="6675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500">
                <a:solidFill>
                  <a:schemeClr val="accent4"/>
                </a:solidFill>
              </a:rPr>
              <a:t>Comprendre  </a:t>
            </a:r>
            <a:r>
              <a:rPr lang="fr-FR" sz="2500">
                <a:solidFill>
                  <a:schemeClr val="accent4"/>
                </a:solidFill>
              </a:rPr>
              <a:t>d'où</a:t>
            </a:r>
            <a:r>
              <a:rPr lang="fr-FR" sz="2500">
                <a:solidFill>
                  <a:schemeClr val="accent4"/>
                </a:solidFill>
              </a:rPr>
              <a:t> viennent  les informations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299" name="Google Shape;299;g1058797647c_0_49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966608" y="173525"/>
            <a:ext cx="4401300" cy="22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-FR"/>
              <a:t>Sommaire</a:t>
            </a:r>
            <a:endParaRPr/>
          </a:p>
        </p:txBody>
      </p:sp>
      <p:sp>
        <p:nvSpPr>
          <p:cNvPr id="93" name="Google Shape;93;p2"/>
          <p:cNvSpPr txBox="1"/>
          <p:nvPr>
            <p:ph idx="2" type="body"/>
          </p:nvPr>
        </p:nvSpPr>
        <p:spPr>
          <a:xfrm>
            <a:off x="6469275" y="699550"/>
            <a:ext cx="4928700" cy="55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98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b="1" lang="fr-FR" sz="1940"/>
              <a:t>Idée de l’application</a:t>
            </a:r>
            <a:endParaRPr b="1" sz="194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fr-FR" sz="1600"/>
              <a:t>Simplifier le choix de plats préparés</a:t>
            </a:r>
            <a:endParaRPr i="1" sz="1600"/>
          </a:p>
          <a:p>
            <a:pPr indent="-3898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b="1" lang="fr-FR" sz="1940"/>
              <a:t>Les données </a:t>
            </a:r>
            <a:endParaRPr b="1" sz="194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fr-FR" sz="1600"/>
              <a:t>Importation et nettoyage</a:t>
            </a:r>
            <a:r>
              <a:rPr lang="fr-FR" sz="1600"/>
              <a:t> </a:t>
            </a:r>
            <a:endParaRPr sz="1600"/>
          </a:p>
          <a:p>
            <a:pPr indent="-3898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b="1" lang="fr-FR" sz="1940"/>
              <a:t>Les contributeurs aux données</a:t>
            </a:r>
            <a:endParaRPr b="1" sz="194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fr-FR" sz="1600"/>
              <a:t>Qui, comment, quand, quoi, pourquoi</a:t>
            </a:r>
            <a:endParaRPr i="1" sz="1600"/>
          </a:p>
          <a:p>
            <a:pPr indent="-3898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b="1" lang="fr-FR" sz="1940"/>
              <a:t>Les additifs </a:t>
            </a:r>
            <a:endParaRPr b="1" sz="194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fr-FR" sz="1600"/>
              <a:t>Catégorisation, répartitions entre aliments</a:t>
            </a:r>
            <a:endParaRPr i="1" sz="1600"/>
          </a:p>
          <a:p>
            <a:pPr indent="-38989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40"/>
              <a:buAutoNum type="arabicPeriod"/>
            </a:pPr>
            <a:r>
              <a:rPr b="1" lang="fr-FR" sz="1940"/>
              <a:t>L’ ADDISCORE </a:t>
            </a:r>
            <a:endParaRPr b="1" sz="194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fr-FR" sz="1600"/>
              <a:t>Comparaison avec d’autres indicateurs</a:t>
            </a:r>
            <a:endParaRPr i="1" sz="1600"/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AutoNum type="arabicPeriod"/>
            </a:pPr>
            <a:r>
              <a:rPr b="1" lang="fr-FR" sz="1940"/>
              <a:t>Conclusion</a:t>
            </a:r>
            <a:r>
              <a:rPr lang="fr-FR" sz="1940"/>
              <a:t> </a:t>
            </a:r>
            <a:endParaRPr sz="194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i="1" lang="fr-FR" sz="1600"/>
              <a:t>Axes d’améliorations</a:t>
            </a:r>
            <a:endParaRPr sz="1700"/>
          </a:p>
        </p:txBody>
      </p:sp>
      <p:sp>
        <p:nvSpPr>
          <p:cNvPr id="94" name="Google Shape;94;p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95" name="Google Shape;9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425" y="5341895"/>
            <a:ext cx="1357795" cy="76675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>
            <p:ph idx="1" type="subTitle"/>
          </p:nvPr>
        </p:nvSpPr>
        <p:spPr>
          <a:xfrm>
            <a:off x="966600" y="1870225"/>
            <a:ext cx="4401300" cy="3155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935"/>
              <a:buNone/>
            </a:pPr>
            <a:r>
              <a:rPr lang="fr-FR" sz="2145"/>
              <a:t>L'agence "</a:t>
            </a:r>
            <a:r>
              <a:rPr lang="fr-FR" sz="2145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Santé publique France</a:t>
            </a:r>
            <a:r>
              <a:rPr lang="fr-FR" sz="2145"/>
              <a:t>" a lancé </a:t>
            </a:r>
            <a:r>
              <a:rPr b="1" lang="fr-FR" sz="2145"/>
              <a:t>un appel à projets pour trouver des </a:t>
            </a:r>
            <a:r>
              <a:rPr b="1" lang="fr-FR" sz="2145">
                <a:solidFill>
                  <a:schemeClr val="dk2"/>
                </a:solidFill>
              </a:rPr>
              <a:t>idées innovantes</a:t>
            </a:r>
            <a:r>
              <a:rPr b="1" lang="fr-FR" sz="2145"/>
              <a:t> d’applications en lien avec l'alimentation</a:t>
            </a:r>
            <a:r>
              <a:rPr lang="fr-FR" sz="2145"/>
              <a:t>. </a:t>
            </a:r>
            <a:endParaRPr sz="2485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58797647c_0_523"/>
          <p:cNvSpPr txBox="1"/>
          <p:nvPr>
            <p:ph type="title"/>
          </p:nvPr>
        </p:nvSpPr>
        <p:spPr>
          <a:xfrm>
            <a:off x="589377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&gt;75% des données </a:t>
            </a:r>
            <a:r>
              <a:rPr lang="fr-FR"/>
              <a:t>créées</a:t>
            </a:r>
            <a:r>
              <a:rPr lang="fr-FR"/>
              <a:t> depuis 2018</a:t>
            </a:r>
            <a:endParaRPr/>
          </a:p>
        </p:txBody>
      </p:sp>
      <p:pic>
        <p:nvPicPr>
          <p:cNvPr id="305" name="Google Shape;305;g1058797647c_0_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205" y="2375425"/>
            <a:ext cx="5960800" cy="394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058797647c_0_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350" y="922013"/>
            <a:ext cx="1453400" cy="145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g1058797647c_0_523"/>
          <p:cNvCxnSpPr/>
          <p:nvPr/>
        </p:nvCxnSpPr>
        <p:spPr>
          <a:xfrm>
            <a:off x="7552175" y="2441250"/>
            <a:ext cx="1725600" cy="3172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g1058797647c_0_523"/>
          <p:cNvSpPr txBox="1"/>
          <p:nvPr/>
        </p:nvSpPr>
        <p:spPr>
          <a:xfrm>
            <a:off x="8266975" y="882763"/>
            <a:ext cx="2573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/>
              <a:t>Yuka App 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200">
                <a:solidFill>
                  <a:schemeClr val="accent3"/>
                </a:solidFill>
              </a:rPr>
              <a:t>56%</a:t>
            </a:r>
            <a:r>
              <a:rPr b="1" lang="fr-FR" sz="2100"/>
              <a:t> </a:t>
            </a:r>
            <a:endParaRPr b="1"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100"/>
              <a:t>des données</a:t>
            </a:r>
            <a:endParaRPr b="1" sz="2100"/>
          </a:p>
        </p:txBody>
      </p:sp>
      <p:sp>
        <p:nvSpPr>
          <p:cNvPr id="309" name="Google Shape;309;g1058797647c_0_52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10" name="Google Shape;310;g1058797647c_0_523"/>
          <p:cNvPicPr preferRelativeResize="0"/>
          <p:nvPr/>
        </p:nvPicPr>
        <p:blipFill rotWithShape="1">
          <a:blip r:embed="rId5">
            <a:alphaModFix/>
          </a:blip>
          <a:srcRect b="0" l="2752" r="13341" t="0"/>
          <a:stretch/>
        </p:blipFill>
        <p:spPr>
          <a:xfrm>
            <a:off x="432325" y="1154400"/>
            <a:ext cx="5686624" cy="4168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g1058797647c_0_523"/>
          <p:cNvCxnSpPr/>
          <p:nvPr/>
        </p:nvCxnSpPr>
        <p:spPr>
          <a:xfrm flipH="1">
            <a:off x="6118925" y="2102900"/>
            <a:ext cx="911700" cy="51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58797647c_0_489"/>
          <p:cNvSpPr txBox="1"/>
          <p:nvPr>
            <p:ph type="title"/>
          </p:nvPr>
        </p:nvSpPr>
        <p:spPr>
          <a:xfrm>
            <a:off x="792875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65% des informations des additifs sont hors France</a:t>
            </a:r>
            <a:endParaRPr/>
          </a:p>
        </p:txBody>
      </p:sp>
      <p:pic>
        <p:nvPicPr>
          <p:cNvPr id="317" name="Google Shape;317;g1058797647c_0_489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195250" y="943750"/>
            <a:ext cx="5215700" cy="3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058797647c_0_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0686" y="883413"/>
            <a:ext cx="5420425" cy="36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g1058797647c_0_48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20" name="Google Shape;320;g1058797647c_0_489"/>
          <p:cNvSpPr txBox="1"/>
          <p:nvPr/>
        </p:nvSpPr>
        <p:spPr>
          <a:xfrm>
            <a:off x="3436850" y="2376975"/>
            <a:ext cx="3211800" cy="1385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les produits ne sont pas communs entre pays</a:t>
            </a:r>
            <a:endParaRPr sz="600"/>
          </a:p>
        </p:txBody>
      </p:sp>
      <p:sp>
        <p:nvSpPr>
          <p:cNvPr id="321" name="Google Shape;321;g1058797647c_0_489"/>
          <p:cNvSpPr txBox="1"/>
          <p:nvPr/>
        </p:nvSpPr>
        <p:spPr>
          <a:xfrm>
            <a:off x="5919875" y="4458100"/>
            <a:ext cx="3937800" cy="233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Est-ce que les données entre sources  peuvent être intégrées?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058797647c_0_515"/>
          <p:cNvSpPr/>
          <p:nvPr/>
        </p:nvSpPr>
        <p:spPr>
          <a:xfrm>
            <a:off x="1855925" y="4739750"/>
            <a:ext cx="5302800" cy="185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1058797647c_0_515"/>
          <p:cNvSpPr txBox="1"/>
          <p:nvPr>
            <p:ph type="title"/>
          </p:nvPr>
        </p:nvSpPr>
        <p:spPr>
          <a:xfrm>
            <a:off x="737550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Intégrer l</a:t>
            </a:r>
            <a:r>
              <a:rPr lang="fr-FR"/>
              <a:t>es données de tous les pays ?</a:t>
            </a:r>
            <a:endParaRPr/>
          </a:p>
        </p:txBody>
      </p:sp>
      <p:sp>
        <p:nvSpPr>
          <p:cNvPr id="328" name="Google Shape;328;g1058797647c_0_515"/>
          <p:cNvSpPr txBox="1"/>
          <p:nvPr/>
        </p:nvSpPr>
        <p:spPr>
          <a:xfrm>
            <a:off x="1886375" y="5098850"/>
            <a:ext cx="1097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latin typeface="Lato"/>
                <a:ea typeface="Lato"/>
                <a:cs typeface="Lato"/>
                <a:sym typeface="Lato"/>
              </a:rPr>
              <a:t>&gt;56% </a:t>
            </a:r>
            <a:r>
              <a:rPr lang="fr-FR" sz="2600">
                <a:latin typeface="Lato"/>
                <a:ea typeface="Lato"/>
                <a:cs typeface="Lato"/>
                <a:sym typeface="Lato"/>
              </a:rPr>
              <a:t> </a:t>
            </a:r>
            <a:endParaRPr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France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9" name="Google Shape;329;g1058797647c_0_5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75" y="4741938"/>
            <a:ext cx="1453400" cy="14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1058797647c_0_515"/>
          <p:cNvSpPr txBox="1"/>
          <p:nvPr/>
        </p:nvSpPr>
        <p:spPr>
          <a:xfrm>
            <a:off x="5880475" y="5075750"/>
            <a:ext cx="139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100">
                <a:latin typeface="Lato"/>
                <a:ea typeface="Lato"/>
                <a:cs typeface="Lato"/>
                <a:sym typeface="Lato"/>
              </a:rPr>
              <a:t>&lt;1.4% </a:t>
            </a:r>
            <a:endParaRPr sz="3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latin typeface="Lato"/>
                <a:ea typeface="Lato"/>
                <a:cs typeface="Lato"/>
                <a:sym typeface="Lato"/>
              </a:rPr>
              <a:t>l’etats unis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g1058797647c_0_515"/>
          <p:cNvSpPr txBox="1"/>
          <p:nvPr/>
        </p:nvSpPr>
        <p:spPr>
          <a:xfrm>
            <a:off x="3705275" y="6113750"/>
            <a:ext cx="1265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900">
                <a:latin typeface="Lato"/>
                <a:ea typeface="Lato"/>
                <a:cs typeface="Lato"/>
                <a:sym typeface="Lato"/>
              </a:rPr>
              <a:t>Yuka App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g1058797647c_0_51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33" name="Google Shape;333;g1058797647c_0_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925" y="1064575"/>
            <a:ext cx="5512450" cy="3081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1058797647c_0_5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00" y="1095891"/>
            <a:ext cx="5512461" cy="30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58797647c_0_571"/>
          <p:cNvSpPr txBox="1"/>
          <p:nvPr>
            <p:ph idx="1" type="body"/>
          </p:nvPr>
        </p:nvSpPr>
        <p:spPr>
          <a:xfrm>
            <a:off x="787875" y="1161675"/>
            <a:ext cx="10251600" cy="489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Nutriscore et NOVA sont comparables entre pays</a:t>
            </a:r>
            <a:endParaRPr b="1" sz="3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3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g1058797647c_0_571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Intégrer les données de tous les pays?</a:t>
            </a:r>
            <a:endParaRPr/>
          </a:p>
        </p:txBody>
      </p:sp>
      <p:pic>
        <p:nvPicPr>
          <p:cNvPr id="341" name="Google Shape;341;g1058797647c_0_5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25" y="2386138"/>
            <a:ext cx="5468275" cy="33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058797647c_0_5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6325" y="2407425"/>
            <a:ext cx="5468275" cy="329260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1058797647c_0_57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ff18a9dbc_0_20"/>
          <p:cNvSpPr txBox="1"/>
          <p:nvPr>
            <p:ph idx="1" type="body"/>
          </p:nvPr>
        </p:nvSpPr>
        <p:spPr>
          <a:xfrm>
            <a:off x="843975" y="1077550"/>
            <a:ext cx="10251600" cy="489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Valeurs nutritionnelles sont comparables entre pays</a:t>
            </a:r>
            <a:endParaRPr sz="800"/>
          </a:p>
        </p:txBody>
      </p:sp>
      <p:sp>
        <p:nvSpPr>
          <p:cNvPr id="349" name="Google Shape;349;gcff18a9dbc_0_20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Intégrer les données de tous les pays?</a:t>
            </a:r>
            <a:endParaRPr/>
          </a:p>
        </p:txBody>
      </p:sp>
      <p:sp>
        <p:nvSpPr>
          <p:cNvPr id="350" name="Google Shape;350;gcff18a9dbc_0_2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51" name="Google Shape;351;gcff18a9db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8948" y="2725000"/>
            <a:ext cx="5750952" cy="30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cff18a9dbc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25" y="2694175"/>
            <a:ext cx="5719000" cy="30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cff18a9dbc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64" y="939600"/>
            <a:ext cx="12003875" cy="47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cff18a9dbc_0_31"/>
          <p:cNvSpPr txBox="1"/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L’analyse d’additifs se fait sur tous les pays</a:t>
            </a:r>
            <a:endParaRPr/>
          </a:p>
        </p:txBody>
      </p:sp>
      <p:sp>
        <p:nvSpPr>
          <p:cNvPr id="359" name="Google Shape;359;gcff18a9dbc_0_3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60" name="Google Shape;360;gcff18a9dbc_0_31"/>
          <p:cNvSpPr txBox="1"/>
          <p:nvPr/>
        </p:nvSpPr>
        <p:spPr>
          <a:xfrm>
            <a:off x="242700" y="5282250"/>
            <a:ext cx="5142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pour ne pas perdre 65% des données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058797647c_0_499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fr-FR"/>
              <a:t>04 </a:t>
            </a:r>
            <a:r>
              <a:rPr lang="fr-FR"/>
              <a:t>Les additifs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75000"/>
              <a:buNone/>
            </a:pPr>
            <a:r>
              <a:rPr lang="fr-FR"/>
              <a:t>Catégorisation, répartitions entre groupes d’alimentation</a:t>
            </a:r>
            <a:endParaRPr/>
          </a:p>
        </p:txBody>
      </p:sp>
      <p:sp>
        <p:nvSpPr>
          <p:cNvPr id="366" name="Google Shape;366;g1058797647c_0_499"/>
          <p:cNvSpPr txBox="1"/>
          <p:nvPr>
            <p:ph idx="4294967295" type="body"/>
          </p:nvPr>
        </p:nvSpPr>
        <p:spPr>
          <a:xfrm>
            <a:off x="3278775" y="4604253"/>
            <a:ext cx="6675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500">
                <a:solidFill>
                  <a:schemeClr val="accent4"/>
                </a:solidFill>
              </a:rPr>
              <a:t>Cibler les plats préparés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367" name="Google Shape;367;g1058797647c_0_49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5"/>
          <p:cNvPicPr preferRelativeResize="0"/>
          <p:nvPr/>
        </p:nvPicPr>
        <p:blipFill rotWithShape="1">
          <a:blip r:embed="rId3">
            <a:alphaModFix/>
          </a:blip>
          <a:srcRect b="0" l="3512" r="0" t="0"/>
          <a:stretch/>
        </p:blipFill>
        <p:spPr>
          <a:xfrm>
            <a:off x="0" y="2910325"/>
            <a:ext cx="6873250" cy="34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"/>
          <p:cNvSpPr txBox="1"/>
          <p:nvPr>
            <p:ph type="title"/>
          </p:nvPr>
        </p:nvSpPr>
        <p:spPr>
          <a:xfrm>
            <a:off x="739725" y="0"/>
            <a:ext cx="109710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Quels additifs ajouteraient des points sur le Nutriscore ?</a:t>
            </a:r>
            <a:endParaRPr/>
          </a:p>
        </p:txBody>
      </p:sp>
      <p:sp>
        <p:nvSpPr>
          <p:cNvPr id="374" name="Google Shape;374;p5"/>
          <p:cNvSpPr txBox="1"/>
          <p:nvPr>
            <p:ph idx="1" type="body"/>
          </p:nvPr>
        </p:nvSpPr>
        <p:spPr>
          <a:xfrm>
            <a:off x="815375" y="920770"/>
            <a:ext cx="5032500" cy="47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/>
              <a:t>La plupart des 500 additifs</a:t>
            </a:r>
            <a:r>
              <a:rPr b="1" lang="fr-FR" sz="2500"/>
              <a:t> sont inoffensifs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/>
              <a:t>ou même bons pour la santé</a:t>
            </a:r>
            <a:endParaRPr/>
          </a:p>
        </p:txBody>
      </p:sp>
      <p:sp>
        <p:nvSpPr>
          <p:cNvPr id="375" name="Google Shape;375;p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76" name="Google Shape;376;p5"/>
          <p:cNvSpPr txBox="1"/>
          <p:nvPr>
            <p:ph idx="2" type="body"/>
          </p:nvPr>
        </p:nvSpPr>
        <p:spPr>
          <a:xfrm>
            <a:off x="6670100" y="1063625"/>
            <a:ext cx="4554000" cy="472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/>
              <a:t>Les additifs sont ajoutés </a:t>
            </a:r>
            <a:r>
              <a:rPr b="1" lang="fr-FR" sz="2200"/>
              <a:t>pour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/>
              <a:t>augmenter les ventes: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419100" lvl="0" marL="6096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fr-FR"/>
              <a:t>améliorer le nutriscore </a:t>
            </a:r>
            <a:endParaRPr b="1"/>
          </a:p>
          <a:p>
            <a:pPr indent="-419100" lvl="1" marL="1219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aspartame (moins de sucre)</a:t>
            </a:r>
            <a:endParaRPr/>
          </a:p>
          <a:p>
            <a:pPr indent="-419100" lvl="1" marL="1219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lécithines (moins de gras)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2750" lvl="0" marL="6096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-FR"/>
              <a:t>combattre les bactéries / gaspillage </a:t>
            </a:r>
            <a:endParaRPr b="1"/>
          </a:p>
          <a:p>
            <a:pPr indent="-419100" lvl="1" marL="1219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nitrites (viandes)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12750" lvl="0" marL="6096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1" lang="fr-FR"/>
              <a:t>améliorer le goût / texture </a:t>
            </a:r>
            <a:endParaRPr b="1"/>
          </a:p>
          <a:p>
            <a:pPr indent="-419100" lvl="1" marL="12192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/>
              <a:t>diphosphates (gâteaux, biscuits)</a:t>
            </a:r>
            <a:endParaRPr/>
          </a:p>
          <a:p>
            <a:pPr indent="-400050" lvl="1" marL="1219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fr-FR"/>
              <a:t>carrageenan (desserts)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"/>
          <p:cNvSpPr txBox="1"/>
          <p:nvPr/>
        </p:nvSpPr>
        <p:spPr>
          <a:xfrm>
            <a:off x="4074863" y="426202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E100 : colorants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E200 : conservateurs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E300 : agents anti-oxygène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E400 : agents de textures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E500 : stabilisateurs d’acidité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-FR"/>
              <a:t>E600 : </a:t>
            </a:r>
            <a:r>
              <a:rPr lang="fr-FR"/>
              <a:t>édulcorants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58797647c_0_505"/>
          <p:cNvSpPr txBox="1"/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additifs à risque de </a:t>
            </a:r>
            <a:r>
              <a:rPr lang="fr-FR"/>
              <a:t>surexposition</a:t>
            </a:r>
            <a:endParaRPr/>
          </a:p>
        </p:txBody>
      </p:sp>
      <p:sp>
        <p:nvSpPr>
          <p:cNvPr id="383" name="Google Shape;383;g1058797647c_0_50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384" name="Google Shape;384;g1058797647c_0_505"/>
          <p:cNvSpPr txBox="1"/>
          <p:nvPr>
            <p:ph idx="2" type="body"/>
          </p:nvPr>
        </p:nvSpPr>
        <p:spPr>
          <a:xfrm>
            <a:off x="6191475" y="1063620"/>
            <a:ext cx="5032500" cy="47229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🟨 </a:t>
            </a:r>
            <a:r>
              <a:rPr b="1" lang="fr-FR" sz="2000"/>
              <a:t>Additifs à bas risque :</a:t>
            </a:r>
            <a:endParaRPr/>
          </a:p>
        </p:txBody>
      </p:sp>
      <p:pic>
        <p:nvPicPr>
          <p:cNvPr id="385" name="Google Shape;385;g1058797647c_0_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00" y="1587425"/>
            <a:ext cx="5222663" cy="29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058797647c_0_5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500" y="4987617"/>
            <a:ext cx="5222673" cy="134550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058797647c_0_505"/>
          <p:cNvSpPr txBox="1"/>
          <p:nvPr/>
        </p:nvSpPr>
        <p:spPr>
          <a:xfrm>
            <a:off x="5902875" y="5859725"/>
            <a:ext cx="582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https://www.efsa.europa.eu/en/topics/topic/food-additive-re-evaluations</a:t>
            </a:r>
            <a:r>
              <a:rPr lang="fr-FR"/>
              <a:t> </a:t>
            </a:r>
            <a:endParaRPr/>
          </a:p>
        </p:txBody>
      </p:sp>
      <p:sp>
        <p:nvSpPr>
          <p:cNvPr id="388" name="Google Shape;388;g1058797647c_0_505"/>
          <p:cNvSpPr txBox="1"/>
          <p:nvPr>
            <p:ph idx="1" type="body"/>
          </p:nvPr>
        </p:nvSpPr>
        <p:spPr>
          <a:xfrm>
            <a:off x="972425" y="1063545"/>
            <a:ext cx="5032500" cy="472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🟥</a:t>
            </a:r>
            <a:r>
              <a:rPr b="1" lang="fr-FR" sz="2000"/>
              <a:t>Additifs à risque élevé :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🟧 </a:t>
            </a:r>
            <a:r>
              <a:rPr b="1" lang="fr-FR" sz="2000"/>
              <a:t>Additifs à risque modéré  :</a:t>
            </a:r>
            <a:endParaRPr/>
          </a:p>
        </p:txBody>
      </p:sp>
      <p:pic>
        <p:nvPicPr>
          <p:cNvPr id="389" name="Google Shape;389;g1058797647c_0_5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1175" y="1812600"/>
            <a:ext cx="4469850" cy="373537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058797647c_0_505"/>
          <p:cNvSpPr txBox="1"/>
          <p:nvPr/>
        </p:nvSpPr>
        <p:spPr>
          <a:xfrm>
            <a:off x="5902875" y="6136450"/>
            <a:ext cx="36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Lato"/>
                <a:ea typeface="Lato"/>
                <a:cs typeface="Lato"/>
                <a:sym typeface="Lato"/>
              </a:rPr>
              <a:t>EFSA : European Food Safety Authority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7a0a74e45_0_85"/>
          <p:cNvSpPr txBox="1"/>
          <p:nvPr>
            <p:ph type="title"/>
          </p:nvPr>
        </p:nvSpPr>
        <p:spPr>
          <a:xfrm>
            <a:off x="622500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Fréquence d’additifs à risque </a:t>
            </a:r>
            <a:r>
              <a:rPr lang="fr-FR"/>
              <a:t>élevé</a:t>
            </a:r>
            <a:r>
              <a:rPr lang="fr-FR"/>
              <a:t> dépend du pays</a:t>
            </a:r>
            <a:endParaRPr/>
          </a:p>
        </p:txBody>
      </p:sp>
      <p:sp>
        <p:nvSpPr>
          <p:cNvPr id="396" name="Google Shape;396;g107a0a74e45_0_8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397" name="Google Shape;397;g107a0a74e45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8512" y="713697"/>
            <a:ext cx="2417936" cy="161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07a0a74e45_0_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975" y="717750"/>
            <a:ext cx="2049255" cy="161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07a0a74e45_0_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896" y="866100"/>
            <a:ext cx="2148065" cy="16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07a0a74e45_0_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08550" y="903162"/>
            <a:ext cx="2049249" cy="153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107a0a74e45_0_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50" y="2816350"/>
            <a:ext cx="5219225" cy="35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107a0a74e45_0_8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17000" y="2967877"/>
            <a:ext cx="4664725" cy="33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-FR"/>
              <a:t>01 </a:t>
            </a:r>
            <a:r>
              <a:rPr lang="fr-FR"/>
              <a:t>Addiscore -</a:t>
            </a:r>
            <a:r>
              <a:rPr lang="fr-FR"/>
              <a:t> Idée de l’application </a:t>
            </a:r>
            <a:endParaRPr/>
          </a:p>
        </p:txBody>
      </p:sp>
      <p:sp>
        <p:nvSpPr>
          <p:cNvPr id="102" name="Google Shape;102;p3"/>
          <p:cNvSpPr txBox="1"/>
          <p:nvPr>
            <p:ph idx="4294967295" type="body"/>
          </p:nvPr>
        </p:nvSpPr>
        <p:spPr>
          <a:xfrm>
            <a:off x="3278775" y="4604253"/>
            <a:ext cx="6675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2500">
                <a:solidFill>
                  <a:schemeClr val="accent4"/>
                </a:solidFill>
              </a:rPr>
              <a:t>Simplifier le choix des plats préparés </a:t>
            </a:r>
            <a:endParaRPr sz="2500">
              <a:solidFill>
                <a:schemeClr val="accent4"/>
              </a:solidFill>
            </a:endParaRPr>
          </a:p>
        </p:txBody>
      </p:sp>
      <p:sp>
        <p:nvSpPr>
          <p:cNvPr id="103" name="Google Shape;103;p3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ff18a9dbc_0_242"/>
          <p:cNvSpPr txBox="1"/>
          <p:nvPr>
            <p:ph type="title"/>
          </p:nvPr>
        </p:nvSpPr>
        <p:spPr>
          <a:xfrm>
            <a:off x="622500" y="0"/>
            <a:ext cx="106272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Fréquence d’additifs à risque élevé dépend du groupe </a:t>
            </a:r>
            <a:endParaRPr/>
          </a:p>
        </p:txBody>
      </p:sp>
      <p:sp>
        <p:nvSpPr>
          <p:cNvPr id="408" name="Google Shape;408;gcff18a9dbc_0_24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09" name="Google Shape;409;gcff18a9dbc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50" y="2969975"/>
            <a:ext cx="5217225" cy="32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cff18a9dbc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449" y="2884350"/>
            <a:ext cx="5886665" cy="35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cff18a9dbc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2648" y="713700"/>
            <a:ext cx="2148050" cy="220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cff18a9dbc_0_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3975" y="863625"/>
            <a:ext cx="2148050" cy="207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58797647c_0_584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Distribution d’additifs par Nutriscore</a:t>
            </a:r>
            <a:endParaRPr/>
          </a:p>
        </p:txBody>
      </p:sp>
      <p:pic>
        <p:nvPicPr>
          <p:cNvPr id="418" name="Google Shape;418;g1058797647c_0_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725" y="3777675"/>
            <a:ext cx="4155789" cy="291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1058797647c_0_5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450" y="982550"/>
            <a:ext cx="4155800" cy="279513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1058797647c_0_58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21" name="Google Shape;421;g1058797647c_0_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6574" y="4360400"/>
            <a:ext cx="2342350" cy="1862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058797647c_0_5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90995" y="798455"/>
            <a:ext cx="1130800" cy="2692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Google Shape;423;g1058797647c_0_584"/>
          <p:cNvCxnSpPr/>
          <p:nvPr/>
        </p:nvCxnSpPr>
        <p:spPr>
          <a:xfrm flipH="1">
            <a:off x="5382874" y="5291835"/>
            <a:ext cx="3593700" cy="687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g1058797647c_0_584"/>
          <p:cNvCxnSpPr/>
          <p:nvPr/>
        </p:nvCxnSpPr>
        <p:spPr>
          <a:xfrm flipH="1">
            <a:off x="5382724" y="3085360"/>
            <a:ext cx="4578000" cy="90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058797647c_0_529"/>
          <p:cNvSpPr txBox="1"/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05. </a:t>
            </a:r>
            <a:r>
              <a:rPr lang="fr-FR"/>
              <a:t>L’ addiscore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Comparaison avec d’autres indicateurs existants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058797647c_0_52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58797647c_0_565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</a:t>
            </a:r>
            <a:r>
              <a:rPr lang="fr-FR"/>
              <a:t>utriscore n’est pas un bon indicateur de risque</a:t>
            </a:r>
            <a:endParaRPr/>
          </a:p>
        </p:txBody>
      </p:sp>
      <p:sp>
        <p:nvSpPr>
          <p:cNvPr id="436" name="Google Shape;436;g1058797647c_0_56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37" name="Google Shape;437;g1058797647c_0_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25" y="2042488"/>
            <a:ext cx="12039600" cy="408643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058797647c_0_565"/>
          <p:cNvSpPr txBox="1"/>
          <p:nvPr>
            <p:ph idx="1" type="body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2700"/>
              <a:t>Le nutriscore n’est pas très dépendant des additifs de haut risque</a:t>
            </a:r>
            <a:endParaRPr b="1" sz="2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08a8f2e9e6_0_5"/>
          <p:cNvSpPr txBox="1"/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Distribution de l’ADDISCORE par nutriscore</a:t>
            </a:r>
            <a:endParaRPr/>
          </a:p>
        </p:txBody>
      </p:sp>
      <p:sp>
        <p:nvSpPr>
          <p:cNvPr id="444" name="Google Shape;444;g108a8f2e9e6_0_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45" name="Google Shape;445;g108a8f2e9e6_0_5"/>
          <p:cNvPicPr preferRelativeResize="0"/>
          <p:nvPr/>
        </p:nvPicPr>
        <p:blipFill rotWithShape="1">
          <a:blip r:embed="rId3">
            <a:alphaModFix/>
          </a:blip>
          <a:srcRect b="0" l="0" r="50002" t="0"/>
          <a:stretch/>
        </p:blipFill>
        <p:spPr>
          <a:xfrm>
            <a:off x="5839925" y="1330250"/>
            <a:ext cx="5949825" cy="4197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08a8f2e9e6_0_5"/>
          <p:cNvPicPr preferRelativeResize="0"/>
          <p:nvPr/>
        </p:nvPicPr>
        <p:blipFill rotWithShape="1">
          <a:blip r:embed="rId4">
            <a:alphaModFix/>
          </a:blip>
          <a:srcRect b="0" l="0" r="50002" t="0"/>
          <a:stretch/>
        </p:blipFill>
        <p:spPr>
          <a:xfrm>
            <a:off x="0" y="1656313"/>
            <a:ext cx="5643100" cy="39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ff18a9dbc_0_65"/>
          <p:cNvSpPr txBox="1"/>
          <p:nvPr>
            <p:ph type="title"/>
          </p:nvPr>
        </p:nvSpPr>
        <p:spPr>
          <a:xfrm>
            <a:off x="872800" y="-31650"/>
            <a:ext cx="111480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Peu de corrélation entre additifs et valeur </a:t>
            </a:r>
            <a:r>
              <a:rPr lang="fr-FR"/>
              <a:t>nutritionnelle</a:t>
            </a:r>
            <a:endParaRPr/>
          </a:p>
        </p:txBody>
      </p:sp>
      <p:sp>
        <p:nvSpPr>
          <p:cNvPr id="452" name="Google Shape;452;gcff18a9dbc_0_6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53" name="Google Shape;453;gcff18a9dbc_0_65"/>
          <p:cNvPicPr preferRelativeResize="0"/>
          <p:nvPr/>
        </p:nvPicPr>
        <p:blipFill rotWithShape="1">
          <a:blip r:embed="rId3">
            <a:alphaModFix/>
          </a:blip>
          <a:srcRect b="16219" l="13232" r="0" t="0"/>
          <a:stretch/>
        </p:blipFill>
        <p:spPr>
          <a:xfrm>
            <a:off x="587275" y="682050"/>
            <a:ext cx="6765050" cy="609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cff18a9dbc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9863" y="2245525"/>
            <a:ext cx="444817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ff18a9dbc_0_140"/>
          <p:cNvSpPr txBox="1"/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risques sont dans les produits moins sucré</a:t>
            </a:r>
            <a:endParaRPr/>
          </a:p>
        </p:txBody>
      </p:sp>
      <p:sp>
        <p:nvSpPr>
          <p:cNvPr id="460" name="Google Shape;460;gcff18a9dbc_0_140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61" name="Google Shape;461;gcff18a9dbc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4450"/>
            <a:ext cx="12039600" cy="418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88da6472f_0_47"/>
          <p:cNvSpPr txBox="1"/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catégories de produit plus à risque</a:t>
            </a:r>
            <a:endParaRPr/>
          </a:p>
        </p:txBody>
      </p:sp>
      <p:sp>
        <p:nvSpPr>
          <p:cNvPr id="467" name="Google Shape;467;g1088da6472f_0_47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68" name="Google Shape;468;g1088da6472f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50" y="1127624"/>
            <a:ext cx="7311900" cy="43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088da6472f_0_47"/>
          <p:cNvSpPr txBox="1"/>
          <p:nvPr/>
        </p:nvSpPr>
        <p:spPr>
          <a:xfrm>
            <a:off x="7487050" y="814675"/>
            <a:ext cx="4405800" cy="5518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300">
                <a:latin typeface="Lato"/>
                <a:ea typeface="Lato"/>
                <a:cs typeface="Lato"/>
                <a:sym typeface="Lato"/>
              </a:rPr>
              <a:t>FAST </a:t>
            </a:r>
            <a:endParaRPr b="1" sz="4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4300">
                <a:latin typeface="Lato"/>
                <a:ea typeface="Lato"/>
                <a:cs typeface="Lato"/>
                <a:sym typeface="Lato"/>
              </a:rPr>
              <a:t>FOOD</a:t>
            </a:r>
            <a:endParaRPr b="1" sz="4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0" name="Google Shape;470;g1088da6472f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9450" y="915725"/>
            <a:ext cx="1792367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088da6472f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3475" y="2476500"/>
            <a:ext cx="1143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088da6472f_0_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33225" y="4317913"/>
            <a:ext cx="19050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088da6472f_0_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61825" y="1127613"/>
            <a:ext cx="16764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088da6472f_0_47"/>
          <p:cNvPicPr preferRelativeResize="0"/>
          <p:nvPr/>
        </p:nvPicPr>
        <p:blipFill rotWithShape="1">
          <a:blip r:embed="rId8">
            <a:alphaModFix/>
          </a:blip>
          <a:srcRect b="14393" l="0" r="0" t="14172"/>
          <a:stretch/>
        </p:blipFill>
        <p:spPr>
          <a:xfrm>
            <a:off x="7750950" y="4686675"/>
            <a:ext cx="1614467" cy="15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cff18a9dbc_0_184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FAST FOOD sont identifiables </a:t>
            </a:r>
            <a:r>
              <a:rPr lang="fr-FR"/>
              <a:t>mais pas ses risques</a:t>
            </a:r>
            <a:endParaRPr/>
          </a:p>
        </p:txBody>
      </p:sp>
      <p:sp>
        <p:nvSpPr>
          <p:cNvPr id="480" name="Google Shape;480;gcff18a9dbc_0_18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81" name="Google Shape;481;gcff18a9dbc_0_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75" y="787200"/>
            <a:ext cx="5012858" cy="44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cff18a9dbc_0_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927" y="787200"/>
            <a:ext cx="4951296" cy="4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cff18a9dbc_0_184"/>
          <p:cNvSpPr txBox="1"/>
          <p:nvPr>
            <p:ph idx="1" type="body"/>
          </p:nvPr>
        </p:nvSpPr>
        <p:spPr>
          <a:xfrm>
            <a:off x="784300" y="5595350"/>
            <a:ext cx="10251600" cy="524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-FR" sz="1900"/>
              <a:t>Composants principales basée sur les valeurs </a:t>
            </a:r>
            <a:r>
              <a:rPr lang="fr-FR" sz="1900"/>
              <a:t>nutritionnelles des produits</a:t>
            </a:r>
            <a:endParaRPr sz="1900"/>
          </a:p>
        </p:txBody>
      </p:sp>
      <p:pic>
        <p:nvPicPr>
          <p:cNvPr id="484" name="Google Shape;484;gcff18a9dbc_0_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6021" y="3412084"/>
            <a:ext cx="3205025" cy="26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ff18a9dbc_0_151"/>
          <p:cNvSpPr txBox="1"/>
          <p:nvPr>
            <p:ph idx="1" type="body"/>
          </p:nvPr>
        </p:nvSpPr>
        <p:spPr>
          <a:xfrm>
            <a:off x="885338" y="1277188"/>
            <a:ext cx="2811900" cy="155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2000"/>
              <a:t>Viandes transformés </a:t>
            </a:r>
            <a:endParaRPr b="1" sz="2000"/>
          </a:p>
        </p:txBody>
      </p:sp>
      <p:sp>
        <p:nvSpPr>
          <p:cNvPr id="490" name="Google Shape;490;gcff18a9dbc_0_151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ADDISCORE classification</a:t>
            </a:r>
            <a:endParaRPr/>
          </a:p>
        </p:txBody>
      </p:sp>
      <p:sp>
        <p:nvSpPr>
          <p:cNvPr id="491" name="Google Shape;491;gcff18a9dbc_0_15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492" name="Google Shape;492;gcff18a9dbc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62" y="1763825"/>
            <a:ext cx="3670075" cy="192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gcff18a9dbc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275" y="1212950"/>
            <a:ext cx="7209223" cy="1682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4" name="Google Shape;494;gcff18a9dbc_0_151"/>
          <p:cNvGrpSpPr/>
          <p:nvPr/>
        </p:nvGrpSpPr>
        <p:grpSpPr>
          <a:xfrm>
            <a:off x="5178013" y="3166650"/>
            <a:ext cx="6133750" cy="524700"/>
            <a:chOff x="5247975" y="3426325"/>
            <a:chExt cx="6133750" cy="524700"/>
          </a:xfrm>
        </p:grpSpPr>
        <p:sp>
          <p:nvSpPr>
            <p:cNvPr id="495" name="Google Shape;495;gcff18a9dbc_0_151"/>
            <p:cNvSpPr/>
            <p:nvPr/>
          </p:nvSpPr>
          <p:spPr>
            <a:xfrm>
              <a:off x="10796425" y="3426325"/>
              <a:ext cx="585300" cy="524700"/>
            </a:xfrm>
            <a:prstGeom prst="roundRect">
              <a:avLst>
                <a:gd fmla="val 16667" name="adj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300">
                  <a:solidFill>
                    <a:schemeClr val="lt1"/>
                  </a:solidFill>
                </a:rPr>
                <a:t>20</a:t>
              </a:r>
              <a:endParaRPr b="1" sz="2300">
                <a:solidFill>
                  <a:schemeClr val="lt1"/>
                </a:solidFill>
              </a:endParaRPr>
            </a:p>
          </p:txBody>
        </p:sp>
        <p:sp>
          <p:nvSpPr>
            <p:cNvPr id="496" name="Google Shape;496;gcff18a9dbc_0_151"/>
            <p:cNvSpPr/>
            <p:nvPr/>
          </p:nvSpPr>
          <p:spPr>
            <a:xfrm>
              <a:off x="8946942" y="3426325"/>
              <a:ext cx="585300" cy="524700"/>
            </a:xfrm>
            <a:prstGeom prst="roundRect">
              <a:avLst>
                <a:gd fmla="val 16667" name="adj"/>
              </a:avLst>
            </a:prstGeom>
            <a:solidFill>
              <a:srgbClr val="FCD53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300">
                  <a:solidFill>
                    <a:schemeClr val="lt1"/>
                  </a:solidFill>
                </a:rPr>
                <a:t>1</a:t>
              </a:r>
              <a:endParaRPr b="1" sz="2300">
                <a:solidFill>
                  <a:schemeClr val="lt1"/>
                </a:solidFill>
              </a:endParaRPr>
            </a:p>
          </p:txBody>
        </p:sp>
        <p:sp>
          <p:nvSpPr>
            <p:cNvPr id="497" name="Google Shape;497;gcff18a9dbc_0_151"/>
            <p:cNvSpPr/>
            <p:nvPr/>
          </p:nvSpPr>
          <p:spPr>
            <a:xfrm>
              <a:off x="7097458" y="3426325"/>
              <a:ext cx="585300" cy="524700"/>
            </a:xfrm>
            <a:prstGeom prst="roundRect">
              <a:avLst>
                <a:gd fmla="val 16667" name="adj"/>
              </a:avLst>
            </a:prstGeom>
            <a:solidFill>
              <a:srgbClr val="00D26A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300">
                  <a:solidFill>
                    <a:schemeClr val="lt1"/>
                  </a:solidFill>
                </a:rPr>
                <a:t>0</a:t>
              </a:r>
              <a:endParaRPr b="1" sz="2300">
                <a:solidFill>
                  <a:schemeClr val="lt1"/>
                </a:solidFill>
              </a:endParaRPr>
            </a:p>
          </p:txBody>
        </p:sp>
        <p:sp>
          <p:nvSpPr>
            <p:cNvPr id="498" name="Google Shape;498;gcff18a9dbc_0_151"/>
            <p:cNvSpPr/>
            <p:nvPr/>
          </p:nvSpPr>
          <p:spPr>
            <a:xfrm>
              <a:off x="5247975" y="3426325"/>
              <a:ext cx="585300" cy="524700"/>
            </a:xfrm>
            <a:prstGeom prst="roundRect">
              <a:avLst>
                <a:gd fmla="val 16667" name="adj"/>
              </a:avLst>
            </a:prstGeom>
            <a:solidFill>
              <a:srgbClr val="FF672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300">
                  <a:solidFill>
                    <a:schemeClr val="lt1"/>
                  </a:solidFill>
                </a:rPr>
                <a:t>5</a:t>
              </a:r>
              <a:endParaRPr b="1" sz="2300">
                <a:solidFill>
                  <a:schemeClr val="lt1"/>
                </a:solidFill>
              </a:endParaRPr>
            </a:p>
          </p:txBody>
        </p:sp>
      </p:grpSp>
      <p:grpSp>
        <p:nvGrpSpPr>
          <p:cNvPr id="499" name="Google Shape;499;gcff18a9dbc_0_151"/>
          <p:cNvGrpSpPr/>
          <p:nvPr/>
        </p:nvGrpSpPr>
        <p:grpSpPr>
          <a:xfrm>
            <a:off x="5133009" y="5832705"/>
            <a:ext cx="6043710" cy="405960"/>
            <a:chOff x="4961675" y="7061403"/>
            <a:chExt cx="6043710" cy="524700"/>
          </a:xfrm>
        </p:grpSpPr>
        <p:sp>
          <p:nvSpPr>
            <p:cNvPr id="500" name="Google Shape;500;gcff18a9dbc_0_151"/>
            <p:cNvSpPr/>
            <p:nvPr/>
          </p:nvSpPr>
          <p:spPr>
            <a:xfrm>
              <a:off x="10634285" y="7061403"/>
              <a:ext cx="371100" cy="524700"/>
            </a:xfrm>
            <a:prstGeom prst="roundRect">
              <a:avLst>
                <a:gd fmla="val 16667" name="adj"/>
              </a:avLst>
            </a:prstGeom>
            <a:solidFill>
              <a:srgbClr val="EE81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300">
                  <a:solidFill>
                    <a:schemeClr val="lt1"/>
                  </a:solidFill>
                </a:rPr>
                <a:t>D</a:t>
              </a:r>
              <a:endParaRPr b="1" sz="2300">
                <a:solidFill>
                  <a:schemeClr val="lt1"/>
                </a:solidFill>
              </a:endParaRPr>
            </a:p>
          </p:txBody>
        </p:sp>
        <p:sp>
          <p:nvSpPr>
            <p:cNvPr id="501" name="Google Shape;501;gcff18a9dbc_0_151"/>
            <p:cNvSpPr/>
            <p:nvPr/>
          </p:nvSpPr>
          <p:spPr>
            <a:xfrm>
              <a:off x="8743415" y="7061403"/>
              <a:ext cx="371100" cy="524700"/>
            </a:xfrm>
            <a:prstGeom prst="roundRect">
              <a:avLst>
                <a:gd fmla="val 16667" name="adj"/>
              </a:avLst>
            </a:prstGeom>
            <a:solidFill>
              <a:srgbClr val="85BB2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300">
                  <a:solidFill>
                    <a:schemeClr val="lt1"/>
                  </a:solidFill>
                </a:rPr>
                <a:t>B</a:t>
              </a:r>
              <a:endParaRPr b="1" sz="2300">
                <a:solidFill>
                  <a:schemeClr val="lt1"/>
                </a:solidFill>
              </a:endParaRPr>
            </a:p>
          </p:txBody>
        </p:sp>
        <p:sp>
          <p:nvSpPr>
            <p:cNvPr id="502" name="Google Shape;502;gcff18a9dbc_0_151"/>
            <p:cNvSpPr/>
            <p:nvPr/>
          </p:nvSpPr>
          <p:spPr>
            <a:xfrm>
              <a:off x="6852545" y="7061403"/>
              <a:ext cx="371100" cy="524700"/>
            </a:xfrm>
            <a:prstGeom prst="roundRect">
              <a:avLst>
                <a:gd fmla="val 16667" name="adj"/>
              </a:avLst>
            </a:prstGeom>
            <a:solidFill>
              <a:srgbClr val="FECB0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300">
                  <a:solidFill>
                    <a:schemeClr val="lt1"/>
                  </a:solidFill>
                </a:rPr>
                <a:t>C</a:t>
              </a:r>
              <a:endParaRPr b="1" sz="2300">
                <a:solidFill>
                  <a:schemeClr val="lt1"/>
                </a:solidFill>
              </a:endParaRPr>
            </a:p>
          </p:txBody>
        </p:sp>
        <p:sp>
          <p:nvSpPr>
            <p:cNvPr id="503" name="Google Shape;503;gcff18a9dbc_0_151"/>
            <p:cNvSpPr/>
            <p:nvPr/>
          </p:nvSpPr>
          <p:spPr>
            <a:xfrm>
              <a:off x="4961675" y="7061403"/>
              <a:ext cx="371100" cy="524700"/>
            </a:xfrm>
            <a:prstGeom prst="roundRect">
              <a:avLst>
                <a:gd fmla="val 16667" name="adj"/>
              </a:avLst>
            </a:prstGeom>
            <a:solidFill>
              <a:srgbClr val="03814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FR" sz="2300">
                  <a:solidFill>
                    <a:schemeClr val="lt1"/>
                  </a:solidFill>
                </a:rPr>
                <a:t>A</a:t>
              </a:r>
              <a:endParaRPr b="1" sz="2300">
                <a:solidFill>
                  <a:schemeClr val="lt1"/>
                </a:solidFill>
              </a:endParaRPr>
            </a:p>
          </p:txBody>
        </p:sp>
      </p:grpSp>
      <p:sp>
        <p:nvSpPr>
          <p:cNvPr id="504" name="Google Shape;504;gcff18a9dbc_0_151"/>
          <p:cNvSpPr txBox="1"/>
          <p:nvPr/>
        </p:nvSpPr>
        <p:spPr>
          <a:xfrm>
            <a:off x="5791763" y="3962575"/>
            <a:ext cx="5039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600">
                <a:latin typeface="Lato"/>
                <a:ea typeface="Lato"/>
                <a:cs typeface="Lato"/>
                <a:sym typeface="Lato"/>
              </a:rPr>
              <a:t>ADDISCORE</a:t>
            </a:r>
            <a:endParaRPr b="1"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600">
                <a:latin typeface="Lato"/>
                <a:ea typeface="Lato"/>
                <a:cs typeface="Lato"/>
                <a:sym typeface="Lato"/>
              </a:rPr>
              <a:t>NUTRISCORE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gcff18a9dbc_0_151"/>
          <p:cNvSpPr/>
          <p:nvPr/>
        </p:nvSpPr>
        <p:spPr>
          <a:xfrm>
            <a:off x="7831000" y="4519700"/>
            <a:ext cx="731700" cy="713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058797647c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00" y="-25700"/>
            <a:ext cx="123468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058797647c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2300" y="4023375"/>
            <a:ext cx="154305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058797647c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7888" y="292050"/>
            <a:ext cx="2124075" cy="316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g1058797647c_0_14"/>
          <p:cNvGrpSpPr/>
          <p:nvPr/>
        </p:nvGrpSpPr>
        <p:grpSpPr>
          <a:xfrm>
            <a:off x="7150500" y="2896475"/>
            <a:ext cx="4986325" cy="1893800"/>
            <a:chOff x="7205675" y="2841150"/>
            <a:chExt cx="4986325" cy="1893800"/>
          </a:xfrm>
        </p:grpSpPr>
        <p:pic>
          <p:nvPicPr>
            <p:cNvPr id="112" name="Google Shape;112;g1058797647c_0_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08300" y="2841150"/>
              <a:ext cx="4983700" cy="1893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3" name="Google Shape;113;g1058797647c_0_14"/>
            <p:cNvCxnSpPr/>
            <p:nvPr/>
          </p:nvCxnSpPr>
          <p:spPr>
            <a:xfrm flipH="1">
              <a:off x="7205675" y="4294825"/>
              <a:ext cx="982200" cy="24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g1058797647c_0_14"/>
            <p:cNvCxnSpPr/>
            <p:nvPr/>
          </p:nvCxnSpPr>
          <p:spPr>
            <a:xfrm rot="10800000">
              <a:off x="10644200" y="4009150"/>
              <a:ext cx="1447800" cy="285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g1058797647c_0_14"/>
            <p:cNvCxnSpPr/>
            <p:nvPr/>
          </p:nvCxnSpPr>
          <p:spPr>
            <a:xfrm rot="10800000">
              <a:off x="7208225" y="4095850"/>
              <a:ext cx="2027400" cy="561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6" name="Google Shape;116;g1058797647c_0_14"/>
          <p:cNvSpPr/>
          <p:nvPr/>
        </p:nvSpPr>
        <p:spPr>
          <a:xfrm>
            <a:off x="4889100" y="2145900"/>
            <a:ext cx="2413800" cy="24138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g1058797647c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3175" y="1874050"/>
            <a:ext cx="2685650" cy="26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058797647c_0_14"/>
          <p:cNvSpPr txBox="1"/>
          <p:nvPr/>
        </p:nvSpPr>
        <p:spPr>
          <a:xfrm>
            <a:off x="2210325" y="5147500"/>
            <a:ext cx="34113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F2F2F2"/>
                </a:solidFill>
              </a:rPr>
              <a:t>Choisir des</a:t>
            </a:r>
            <a:endParaRPr sz="2200">
              <a:solidFill>
                <a:srgbClr val="F2F2F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200">
                <a:solidFill>
                  <a:srgbClr val="F2F2F2"/>
                </a:solidFill>
              </a:rPr>
              <a:t>plats préparés est</a:t>
            </a:r>
            <a:endParaRPr sz="2200">
              <a:solidFill>
                <a:srgbClr val="F2F2F2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200">
                <a:solidFill>
                  <a:srgbClr val="FFFF00"/>
                </a:solidFill>
              </a:rPr>
              <a:t> </a:t>
            </a:r>
            <a:r>
              <a:rPr b="1" lang="fr-FR" sz="3200">
                <a:solidFill>
                  <a:srgbClr val="FFFF00"/>
                </a:solidFill>
              </a:rPr>
              <a:t>trop compliqué</a:t>
            </a:r>
            <a:endParaRPr b="1" sz="3200">
              <a:solidFill>
                <a:srgbClr val="FFFF00"/>
              </a:solidFill>
            </a:endParaRPr>
          </a:p>
        </p:txBody>
      </p:sp>
      <p:sp>
        <p:nvSpPr>
          <p:cNvPr id="119" name="Google Shape;119;g1058797647c_0_14"/>
          <p:cNvSpPr txBox="1"/>
          <p:nvPr/>
        </p:nvSpPr>
        <p:spPr>
          <a:xfrm>
            <a:off x="6283750" y="5147500"/>
            <a:ext cx="3634200" cy="15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800"/>
              </a:spcAft>
              <a:buNone/>
            </a:pPr>
            <a:r>
              <a:rPr lang="fr-FR" sz="2300">
                <a:solidFill>
                  <a:srgbClr val="FFFFFF"/>
                </a:solidFill>
              </a:rPr>
              <a:t>Besoin</a:t>
            </a:r>
            <a:r>
              <a:rPr lang="fr-FR" sz="2300">
                <a:solidFill>
                  <a:schemeClr val="lt1"/>
                </a:solidFill>
              </a:rPr>
              <a:t> d’un</a:t>
            </a:r>
            <a:r>
              <a:rPr b="1" lang="fr-FR" sz="2600">
                <a:solidFill>
                  <a:srgbClr val="FFFF00"/>
                </a:solidFill>
              </a:rPr>
              <a:t> indicateur</a:t>
            </a:r>
            <a:r>
              <a:rPr lang="fr-FR" sz="2300">
                <a:solidFill>
                  <a:srgbClr val="FFFFFF"/>
                </a:solidFill>
              </a:rPr>
              <a:t> des </a:t>
            </a:r>
            <a:r>
              <a:rPr b="1" lang="fr-FR" sz="2900">
                <a:solidFill>
                  <a:srgbClr val="FFFF00"/>
                </a:solidFill>
              </a:rPr>
              <a:t>risques </a:t>
            </a:r>
            <a:r>
              <a:rPr b="1" lang="fr-FR" sz="2900">
                <a:solidFill>
                  <a:srgbClr val="FFFF00"/>
                </a:solidFill>
              </a:rPr>
              <a:t>relatifs</a:t>
            </a:r>
            <a:r>
              <a:rPr lang="fr-FR" sz="2300">
                <a:solidFill>
                  <a:srgbClr val="FFFF00"/>
                </a:solidFill>
              </a:rPr>
              <a:t> </a:t>
            </a:r>
            <a:r>
              <a:rPr lang="fr-FR" sz="2300">
                <a:solidFill>
                  <a:srgbClr val="FFFFFF"/>
                </a:solidFill>
              </a:rPr>
              <a:t>pour sa santé.</a:t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120" name="Google Shape;120;g1058797647c_0_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400" y="1874050"/>
            <a:ext cx="3810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058797647c_0_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0325" y="28025"/>
            <a:ext cx="7209223" cy="16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058797647c_0_14"/>
          <p:cNvSpPr txBox="1"/>
          <p:nvPr/>
        </p:nvSpPr>
        <p:spPr>
          <a:xfrm flipH="1">
            <a:off x="1146800" y="4076275"/>
            <a:ext cx="150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0"/>
              <a:t>🔍</a:t>
            </a:r>
            <a:endParaRPr sz="7000"/>
          </a:p>
        </p:txBody>
      </p:sp>
      <p:sp>
        <p:nvSpPr>
          <p:cNvPr id="123" name="Google Shape;123;g1058797647c_0_14"/>
          <p:cNvSpPr txBox="1"/>
          <p:nvPr/>
        </p:nvSpPr>
        <p:spPr>
          <a:xfrm>
            <a:off x="5310150" y="4294825"/>
            <a:ext cx="1571700" cy="8250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2"/>
                </a:solidFill>
              </a:rPr>
              <a:t>Carlos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2"/>
                </a:solidFill>
              </a:rPr>
              <a:t>Camionneur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4" name="Google Shape;124;g1058797647c_0_1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cxnSp>
        <p:nvCxnSpPr>
          <p:cNvPr id="125" name="Google Shape;125;g1058797647c_0_14"/>
          <p:cNvCxnSpPr/>
          <p:nvPr/>
        </p:nvCxnSpPr>
        <p:spPr>
          <a:xfrm rot="10800000">
            <a:off x="9220600" y="4023375"/>
            <a:ext cx="1121700" cy="69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58797647c_0_535"/>
          <p:cNvSpPr txBox="1"/>
          <p:nvPr>
            <p:ph type="title"/>
          </p:nvPr>
        </p:nvSpPr>
        <p:spPr>
          <a:xfrm>
            <a:off x="972600" y="1152400"/>
            <a:ext cx="9361500" cy="3980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06. Conclusion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   </a:t>
            </a:r>
            <a:r>
              <a:rPr lang="fr-FR"/>
              <a:t>Axes d’améliorations</a:t>
            </a:r>
            <a:endParaRPr/>
          </a:p>
        </p:txBody>
      </p:sp>
      <p:sp>
        <p:nvSpPr>
          <p:cNvPr id="511" name="Google Shape;511;g1058797647c_0_53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58797647c_0_622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Conclusion</a:t>
            </a:r>
            <a:endParaRPr/>
          </a:p>
        </p:txBody>
      </p:sp>
      <p:sp>
        <p:nvSpPr>
          <p:cNvPr id="517" name="Google Shape;517;g1058797647c_0_622"/>
          <p:cNvSpPr txBox="1"/>
          <p:nvPr>
            <p:ph idx="1" type="body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85000" lnSpcReduction="10000"/>
          </a:bodyPr>
          <a:lstStyle/>
          <a:p>
            <a:pPr indent="-37973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FR" sz="2800"/>
              <a:t>On ne sait</a:t>
            </a:r>
            <a:r>
              <a:rPr lang="fr-FR" sz="2800"/>
              <a:t> pas </a:t>
            </a:r>
            <a:r>
              <a:rPr b="1" lang="fr-FR" sz="2800"/>
              <a:t>ce qu’on mange </a:t>
            </a:r>
            <a:r>
              <a:rPr i="1" lang="fr-FR" sz="2800"/>
              <a:t>(80% </a:t>
            </a:r>
            <a:r>
              <a:rPr i="1" lang="fr-FR" sz="2800"/>
              <a:t>ingrédients</a:t>
            </a:r>
            <a:r>
              <a:rPr i="1" lang="fr-FR" sz="2800"/>
              <a:t> manquants)</a:t>
            </a:r>
            <a:endParaRPr i="1" sz="2800"/>
          </a:p>
          <a:p>
            <a:pPr indent="-37973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-FR" sz="2800"/>
              <a:t>&gt; 50 % produits contient additifs à risque (&gt;75% des sandwichs)</a:t>
            </a:r>
            <a:endParaRPr b="1" sz="2800"/>
          </a:p>
          <a:p>
            <a:pPr indent="-37973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-FR" sz="2800"/>
              <a:t>A</a:t>
            </a:r>
            <a:r>
              <a:rPr b="1" lang="fr-FR" sz="2800"/>
              <a:t>ucun façon de distinguer les produits</a:t>
            </a:r>
            <a:r>
              <a:rPr lang="fr-FR" sz="2800"/>
              <a:t> avec des</a:t>
            </a:r>
            <a:r>
              <a:rPr b="1" lang="fr-FR" sz="2800"/>
              <a:t> additifs à risque</a:t>
            </a:r>
            <a:endParaRPr sz="2800"/>
          </a:p>
          <a:p>
            <a:pPr indent="-37973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-FR" sz="2800"/>
              <a:t>ADDISCORE score</a:t>
            </a:r>
            <a:r>
              <a:rPr lang="fr-FR" sz="2800"/>
              <a:t> - pour des points d’additifs dans le NUTRISCORE </a:t>
            </a:r>
            <a:endParaRPr sz="2800"/>
          </a:p>
          <a:p>
            <a:pPr indent="-37973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fr-FR" sz="2800"/>
              <a:t>ADDISCORE risk </a:t>
            </a:r>
            <a:endParaRPr b="1" sz="2800"/>
          </a:p>
          <a:p>
            <a:pPr indent="-37973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fr-FR" sz="2800"/>
              <a:t>pour identifier les produits avec additifs à risque de sur exposure</a:t>
            </a:r>
            <a:endParaRPr sz="28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518" name="Google Shape;518;g1058797647c_0_622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88da6472f_0_41"/>
          <p:cNvSpPr txBox="1"/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Axes d’amélioration </a:t>
            </a:r>
            <a:endParaRPr/>
          </a:p>
        </p:txBody>
      </p:sp>
      <p:sp>
        <p:nvSpPr>
          <p:cNvPr id="524" name="Google Shape;524;g1088da6472f_0_41"/>
          <p:cNvSpPr txBox="1"/>
          <p:nvPr>
            <p:ph idx="1" type="body"/>
          </p:nvPr>
        </p:nvSpPr>
        <p:spPr>
          <a:xfrm>
            <a:off x="972425" y="1063545"/>
            <a:ext cx="5032500" cy="472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/>
              <a:t>ADDISCORE (nombre)</a:t>
            </a:r>
            <a:endParaRPr b="1" sz="23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Optimiser les poids des additifs 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300"/>
              <a:t>ADDISCORE_RISK (catégorie)</a:t>
            </a:r>
            <a:endParaRPr b="1" sz="23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Revoir les additifs à inclure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fr-FR" sz="2300"/>
              <a:t>huile de palme, 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fr-FR" sz="2300"/>
              <a:t>titanium dioxide,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fr-FR" sz="2300"/>
              <a:t> …</a:t>
            </a:r>
            <a:endParaRPr b="1" sz="2300"/>
          </a:p>
        </p:txBody>
      </p:sp>
      <p:sp>
        <p:nvSpPr>
          <p:cNvPr id="525" name="Google Shape;525;g1088da6472f_0_4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26" name="Google Shape;526;g1088da6472f_0_41"/>
          <p:cNvSpPr txBox="1"/>
          <p:nvPr>
            <p:ph idx="2" type="body"/>
          </p:nvPr>
        </p:nvSpPr>
        <p:spPr>
          <a:xfrm>
            <a:off x="6191475" y="1063625"/>
            <a:ext cx="5329500" cy="4722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/>
              <a:t>NUTRISCORE</a:t>
            </a:r>
            <a:endParaRPr b="1" sz="23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Inclure des points pour ADDISCORE et ADDISCORE RISK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300"/>
              <a:t>Système de recommandation</a:t>
            </a:r>
            <a:endParaRPr b="1" sz="23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Char char="●"/>
            </a:pPr>
            <a:r>
              <a:rPr lang="fr-FR" sz="2300"/>
              <a:t>Développer un application pour recommander des produits similaires avec moins d’additifs à risque de sur exposure</a:t>
            </a:r>
            <a:endParaRPr sz="2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ff18a9dbc_0_49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Questions ?</a:t>
            </a:r>
            <a:endParaRPr/>
          </a:p>
        </p:txBody>
      </p:sp>
      <p:sp>
        <p:nvSpPr>
          <p:cNvPr id="532" name="Google Shape;532;gcff18a9dbc_0_4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33" name="Google Shape;533;gcff18a9dbc_0_49"/>
          <p:cNvSpPr txBox="1"/>
          <p:nvPr>
            <p:ph idx="1" type="body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images des produits alimentaires (brands): OpenFoodFacts (creative commons)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-FR"/>
              <a:t>autres images: Mark Creasey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-FR" u="sng">
                <a:solidFill>
                  <a:schemeClr val="hlink"/>
                </a:solidFill>
                <a:hlinkClick r:id="rId3"/>
              </a:rPr>
              <a:t>mrcreasey@gmail.com</a:t>
            </a:r>
            <a:r>
              <a:rPr lang="fr-FR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900"/>
              <a:t>Merci !</a:t>
            </a:r>
            <a:endParaRPr b="1" sz="2900"/>
          </a:p>
        </p:txBody>
      </p:sp>
      <p:pic>
        <p:nvPicPr>
          <p:cNvPr id="534" name="Google Shape;534;gcff18a9dbc_0_49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>
            <a:off x="4077875" y="1811938"/>
            <a:ext cx="7143926" cy="356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5739500" y="1568550"/>
            <a:ext cx="6185100" cy="458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5739500" y="3654125"/>
            <a:ext cx="6185100" cy="25023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"/>
          <p:cNvSpPr txBox="1"/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Le public ciblé et ses besoins</a:t>
            </a:r>
            <a:endParaRPr/>
          </a:p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972425" y="1063551"/>
            <a:ext cx="5032500" cy="5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00">
                <a:solidFill>
                  <a:schemeClr val="accent3"/>
                </a:solidFill>
              </a:rPr>
              <a:t>Plats préparés</a:t>
            </a:r>
            <a:r>
              <a:rPr b="1" lang="fr-FR" sz="2700"/>
              <a:t> </a:t>
            </a:r>
            <a:endParaRPr b="1" sz="27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000"/>
              <a:t>(</a:t>
            </a:r>
            <a:r>
              <a:rPr b="1" lang="fr-FR" sz="2000"/>
              <a:t>NOVA groupes  </a:t>
            </a:r>
            <a:r>
              <a:rPr b="1" lang="fr-FR" sz="2000">
                <a:solidFill>
                  <a:schemeClr val="lt1"/>
                </a:solidFill>
                <a:highlight>
                  <a:srgbClr val="FF6723"/>
                </a:highlight>
              </a:rPr>
              <a:t> 3 </a:t>
            </a:r>
            <a:r>
              <a:rPr b="1" lang="fr-FR" sz="2000">
                <a:solidFill>
                  <a:schemeClr val="dk2"/>
                </a:solidFill>
              </a:rPr>
              <a:t> </a:t>
            </a:r>
            <a:r>
              <a:rPr b="1" lang="fr-FR" sz="2000"/>
              <a:t>et</a:t>
            </a:r>
            <a:r>
              <a:rPr b="1" lang="fr-FR" sz="2000">
                <a:solidFill>
                  <a:schemeClr val="dk2"/>
                </a:solidFill>
              </a:rPr>
              <a:t> </a:t>
            </a:r>
            <a:r>
              <a:rPr b="1" lang="fr-FR" sz="2000">
                <a:solidFill>
                  <a:schemeClr val="lt1"/>
                </a:solidFill>
                <a:highlight>
                  <a:srgbClr val="DA0000"/>
                </a:highlight>
              </a:rPr>
              <a:t> 4 </a:t>
            </a:r>
            <a:r>
              <a:rPr lang="fr-FR" sz="2000"/>
              <a:t>)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000"/>
              <a:t>pas </a:t>
            </a:r>
            <a:r>
              <a:rPr b="1" lang="fr-FR" sz="2000"/>
              <a:t>le temps</a:t>
            </a:r>
            <a:r>
              <a:rPr lang="fr-FR" sz="2000"/>
              <a:t>, </a:t>
            </a:r>
            <a:r>
              <a:rPr b="1" lang="fr-FR" sz="2000"/>
              <a:t>l’espace, les moyens</a:t>
            </a:r>
            <a:r>
              <a:rPr lang="fr-FR" sz="2000"/>
              <a:t> ou </a:t>
            </a:r>
            <a:r>
              <a:rPr b="1" lang="fr-FR" sz="2000"/>
              <a:t>l'envie</a:t>
            </a:r>
            <a:r>
              <a:rPr lang="fr-FR" sz="2000"/>
              <a:t> de cuisiner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700">
                <a:solidFill>
                  <a:schemeClr val="accent3"/>
                </a:solidFill>
              </a:rPr>
              <a:t>Pas cher</a:t>
            </a:r>
            <a:endParaRPr b="1" sz="2700"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000"/>
              <a:t>pas </a:t>
            </a:r>
            <a:r>
              <a:rPr b="1" lang="fr-FR" sz="2000"/>
              <a:t>l'argent</a:t>
            </a:r>
            <a:r>
              <a:rPr lang="fr-FR" sz="2000"/>
              <a:t> pour manger </a:t>
            </a:r>
            <a:r>
              <a:rPr b="1" lang="fr-FR" sz="2000"/>
              <a:t>bio</a:t>
            </a:r>
            <a:r>
              <a:rPr lang="fr-FR" sz="2000"/>
              <a:t> / </a:t>
            </a:r>
            <a:r>
              <a:rPr b="1" lang="fr-FR" sz="2000"/>
              <a:t>restaurant /  acheter tout frais</a:t>
            </a:r>
            <a:endParaRPr b="1"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700">
                <a:solidFill>
                  <a:schemeClr val="accent3"/>
                </a:solidFill>
              </a:rPr>
              <a:t>Facile à identifier les risques</a:t>
            </a:r>
            <a:endParaRPr b="1" sz="2700">
              <a:solidFill>
                <a:schemeClr val="accent3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000"/>
              <a:t>addit</a:t>
            </a:r>
            <a:r>
              <a:rPr b="1" lang="fr-FR" sz="2000"/>
              <a:t>ifs</a:t>
            </a:r>
            <a:r>
              <a:rPr b="1" lang="fr-FR" sz="2000"/>
              <a:t> nocifs</a:t>
            </a:r>
            <a:r>
              <a:rPr lang="fr-FR" sz="2000"/>
              <a:t> pour la santé.</a:t>
            </a:r>
            <a:endParaRPr b="1" sz="2000"/>
          </a:p>
        </p:txBody>
      </p:sp>
      <p:sp>
        <p:nvSpPr>
          <p:cNvPr id="134" name="Google Shape;134;p4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35" name="Google Shape;135;p4"/>
          <p:cNvSpPr txBox="1"/>
          <p:nvPr>
            <p:ph idx="2" type="body"/>
          </p:nvPr>
        </p:nvSpPr>
        <p:spPr>
          <a:xfrm>
            <a:off x="6315800" y="883225"/>
            <a:ext cx="5032500" cy="5749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3000" u="sng">
                <a:solidFill>
                  <a:schemeClr val="hlink"/>
                </a:solidFill>
                <a:hlinkClick r:id="rId3"/>
              </a:rPr>
              <a:t>Groupes NOVA</a:t>
            </a:r>
            <a:endParaRPr b="1" sz="3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/>
              <a:t>Aliments non transformés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/>
              <a:t> 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/>
              <a:t>Ingrédients culinaires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/>
              <a:t>Aliments transformés</a:t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fr-FR" sz="2400"/>
              <a:t>Produits ultra-transformés</a:t>
            </a:r>
            <a:endParaRPr sz="2000"/>
          </a:p>
        </p:txBody>
      </p:sp>
      <p:pic>
        <p:nvPicPr>
          <p:cNvPr id="136" name="Google Shape;1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639" y="1621623"/>
            <a:ext cx="390725" cy="7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652" y="2771999"/>
            <a:ext cx="390725" cy="7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0640" y="3922375"/>
            <a:ext cx="390719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0639" y="5072776"/>
            <a:ext cx="390725" cy="71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78625" y="1568545"/>
            <a:ext cx="812395" cy="766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91025" y="2494439"/>
            <a:ext cx="731700" cy="107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35950" y="3816166"/>
            <a:ext cx="1003850" cy="107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11">
            <a:alphaModFix/>
          </a:blip>
          <a:srcRect b="6664" l="0" r="0" t="0"/>
          <a:stretch/>
        </p:blipFill>
        <p:spPr>
          <a:xfrm>
            <a:off x="10185550" y="3991025"/>
            <a:ext cx="1738625" cy="21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9746675" y="2843083"/>
            <a:ext cx="95250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88da6472f_0_5"/>
          <p:cNvSpPr txBox="1"/>
          <p:nvPr>
            <p:ph type="title"/>
          </p:nvPr>
        </p:nvSpPr>
        <p:spPr>
          <a:xfrm>
            <a:off x="970200" y="-31650"/>
            <a:ext cx="102516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fr-FR"/>
              <a:t>80 % des aliments en groupe 4 contient des additifs</a:t>
            </a:r>
            <a:endParaRPr/>
          </a:p>
        </p:txBody>
      </p:sp>
      <p:sp>
        <p:nvSpPr>
          <p:cNvPr id="150" name="Google Shape;150;g1088da6472f_0_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51" name="Google Shape;151;g1088da6472f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60" y="2451475"/>
            <a:ext cx="5699727" cy="33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1088da6472f_0_5"/>
          <p:cNvSpPr txBox="1"/>
          <p:nvPr>
            <p:ph idx="1" type="body"/>
          </p:nvPr>
        </p:nvSpPr>
        <p:spPr>
          <a:xfrm>
            <a:off x="972600" y="1147675"/>
            <a:ext cx="10251600" cy="4890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3750">
                <a:solidFill>
                  <a:schemeClr val="accent3"/>
                </a:solidFill>
              </a:rPr>
              <a:t>&gt; 50% </a:t>
            </a:r>
            <a:r>
              <a:rPr b="1" lang="fr-FR" sz="2300">
                <a:solidFill>
                  <a:schemeClr val="accent3"/>
                </a:solidFill>
              </a:rPr>
              <a:t>des produits</a:t>
            </a:r>
            <a:endParaRPr b="1" sz="2300">
              <a:solidFill>
                <a:schemeClr val="accent3"/>
              </a:solidFill>
            </a:endParaRPr>
          </a:p>
        </p:txBody>
      </p:sp>
      <p:pic>
        <p:nvPicPr>
          <p:cNvPr id="153" name="Google Shape;153;g1088da6472f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175" y="1500625"/>
            <a:ext cx="5544975" cy="45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088da6472f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639" y="1147676"/>
            <a:ext cx="390725" cy="7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7a0a74e45_0_8"/>
          <p:cNvSpPr/>
          <p:nvPr/>
        </p:nvSpPr>
        <p:spPr>
          <a:xfrm>
            <a:off x="5781925" y="2681600"/>
            <a:ext cx="6210300" cy="352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07a0a74e45_0_8"/>
          <p:cNvSpPr txBox="1"/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 </a:t>
            </a:r>
            <a:r>
              <a:rPr lang="fr-FR"/>
              <a:t>nutriscore</a:t>
            </a:r>
            <a:r>
              <a:rPr lang="fr-FR"/>
              <a:t> ne prend pas en compte les </a:t>
            </a:r>
            <a:r>
              <a:rPr lang="fr-FR">
                <a:solidFill>
                  <a:srgbClr val="DA0000"/>
                </a:solidFill>
              </a:rPr>
              <a:t>additifs</a:t>
            </a:r>
            <a:endParaRPr>
              <a:solidFill>
                <a:srgbClr val="DA0000"/>
              </a:solidFill>
            </a:endParaRPr>
          </a:p>
        </p:txBody>
      </p:sp>
      <p:sp>
        <p:nvSpPr>
          <p:cNvPr id="161" name="Google Shape;161;g107a0a74e45_0_8"/>
          <p:cNvSpPr txBox="1"/>
          <p:nvPr>
            <p:ph idx="1" type="body"/>
          </p:nvPr>
        </p:nvSpPr>
        <p:spPr>
          <a:xfrm>
            <a:off x="436875" y="1001150"/>
            <a:ext cx="5016600" cy="1238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/>
              <a:t>le NUTRISCORE </a:t>
            </a:r>
            <a:r>
              <a:rPr b="1" lang="fr-FR" sz="2300"/>
              <a:t>grade </a:t>
            </a:r>
            <a:r>
              <a:rPr lang="fr-FR" sz="2000"/>
              <a:t>A B C D ou E</a:t>
            </a:r>
            <a:r>
              <a:rPr lang="fr-FR" sz="1800"/>
              <a:t>, </a:t>
            </a:r>
            <a:endParaRPr b="1"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300"/>
              <a:t>le NUTRISCORE </a:t>
            </a:r>
            <a:r>
              <a:rPr b="1" lang="fr-FR" sz="2300"/>
              <a:t>score</a:t>
            </a:r>
            <a:r>
              <a:rPr lang="fr-FR" sz="1800"/>
              <a:t> (</a:t>
            </a:r>
            <a:r>
              <a:rPr b="1" lang="fr-FR" sz="1800">
                <a:solidFill>
                  <a:srgbClr val="02A002"/>
                </a:solidFill>
              </a:rPr>
              <a:t>-20</a:t>
            </a:r>
            <a:r>
              <a:rPr lang="fr-FR" sz="1800"/>
              <a:t> à </a:t>
            </a:r>
            <a:r>
              <a:rPr b="1" lang="fr-FR" sz="1800">
                <a:solidFill>
                  <a:srgbClr val="DA0000"/>
                </a:solidFill>
              </a:rPr>
              <a:t>+ 40</a:t>
            </a:r>
            <a:r>
              <a:rPr lang="fr-FR" sz="1800"/>
              <a:t>)</a:t>
            </a:r>
            <a:endParaRPr sz="1800"/>
          </a:p>
        </p:txBody>
      </p:sp>
      <p:sp>
        <p:nvSpPr>
          <p:cNvPr id="162" name="Google Shape;162;g107a0a74e45_0_8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63" name="Google Shape;163;g107a0a74e45_0_8"/>
          <p:cNvSpPr/>
          <p:nvPr/>
        </p:nvSpPr>
        <p:spPr>
          <a:xfrm>
            <a:off x="8476375" y="5276725"/>
            <a:ext cx="821400" cy="8193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" name="Google Shape;164;g107a0a74e45_0_8"/>
          <p:cNvCxnSpPr/>
          <p:nvPr/>
        </p:nvCxnSpPr>
        <p:spPr>
          <a:xfrm>
            <a:off x="6241750" y="4850425"/>
            <a:ext cx="5434200" cy="929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g107a0a74e45_0_8"/>
          <p:cNvSpPr txBox="1"/>
          <p:nvPr/>
        </p:nvSpPr>
        <p:spPr>
          <a:xfrm>
            <a:off x="6026950" y="2812675"/>
            <a:ext cx="2099100" cy="2001000"/>
          </a:xfrm>
          <a:prstGeom prst="rect">
            <a:avLst/>
          </a:prstGeom>
          <a:solidFill>
            <a:srgbClr val="02A00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POINTS  MOINS (-)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Fruits, </a:t>
            </a:r>
            <a:r>
              <a:rPr lang="fr-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Légumes</a:t>
            </a:r>
            <a:r>
              <a:rPr lang="fr-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Noix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Protéines</a:t>
            </a:r>
            <a:endParaRPr sz="2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Fibres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g107a0a74e45_0_8"/>
          <p:cNvSpPr txBox="1"/>
          <p:nvPr/>
        </p:nvSpPr>
        <p:spPr>
          <a:xfrm>
            <a:off x="9750475" y="3482063"/>
            <a:ext cx="2099100" cy="1923900"/>
          </a:xfrm>
          <a:prstGeom prst="rect">
            <a:avLst/>
          </a:prstGeom>
          <a:solidFill>
            <a:srgbClr val="DA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POINTS  PLUS (+)</a:t>
            </a:r>
            <a:endParaRPr b="1"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Sucres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Sel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Graisses Saturées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Energie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g107a0a74e4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975" y="677275"/>
            <a:ext cx="22860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07a0a74e45_0_8"/>
          <p:cNvSpPr/>
          <p:nvPr/>
        </p:nvSpPr>
        <p:spPr>
          <a:xfrm>
            <a:off x="7047425" y="1839400"/>
            <a:ext cx="2829900" cy="400200"/>
          </a:xfrm>
          <a:prstGeom prst="leftRightArrow">
            <a:avLst>
              <a:gd fmla="val 50000" name="adj1"/>
              <a:gd fmla="val 63536" name="adj2"/>
            </a:avLst>
          </a:prstGeom>
          <a:gradFill>
            <a:gsLst>
              <a:gs pos="0">
                <a:srgbClr val="02A002"/>
              </a:gs>
              <a:gs pos="50000">
                <a:srgbClr val="FFFF00"/>
              </a:gs>
              <a:gs pos="100000">
                <a:srgbClr val="DA0000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07a0a74e45_0_8"/>
          <p:cNvSpPr txBox="1"/>
          <p:nvPr/>
        </p:nvSpPr>
        <p:spPr>
          <a:xfrm>
            <a:off x="9575975" y="2812675"/>
            <a:ext cx="2364900" cy="6003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ADDITIFS ?</a:t>
            </a:r>
            <a:endParaRPr b="1" sz="2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g107a0a74e45_0_8"/>
          <p:cNvSpPr txBox="1"/>
          <p:nvPr/>
        </p:nvSpPr>
        <p:spPr>
          <a:xfrm>
            <a:off x="6461775" y="1808650"/>
            <a:ext cx="7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1800">
                <a:solidFill>
                  <a:srgbClr val="02A002"/>
                </a:solidFill>
                <a:latin typeface="Lato"/>
                <a:ea typeface="Lato"/>
                <a:cs typeface="Lato"/>
                <a:sym typeface="Lato"/>
              </a:rPr>
              <a:t>-20</a:t>
            </a:r>
            <a:r>
              <a:rPr lang="fr-FR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171" name="Google Shape;171;g107a0a74e45_0_8"/>
          <p:cNvSpPr txBox="1"/>
          <p:nvPr/>
        </p:nvSpPr>
        <p:spPr>
          <a:xfrm>
            <a:off x="9877325" y="1808650"/>
            <a:ext cx="10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-FR" sz="1800">
                <a:solidFill>
                  <a:srgbClr val="DA0000"/>
                </a:solidFill>
                <a:latin typeface="Lato"/>
                <a:ea typeface="Lato"/>
                <a:cs typeface="Lato"/>
                <a:sym typeface="Lato"/>
              </a:rPr>
              <a:t>+ 40</a:t>
            </a:r>
            <a:endParaRPr/>
          </a:p>
        </p:txBody>
      </p:sp>
      <p:pic>
        <p:nvPicPr>
          <p:cNvPr id="172" name="Google Shape;172;g107a0a74e45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75" y="2603200"/>
            <a:ext cx="5319168" cy="36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58797647c_0_39"/>
          <p:cNvSpPr txBox="1"/>
          <p:nvPr>
            <p:ph type="title"/>
          </p:nvPr>
        </p:nvSpPr>
        <p:spPr>
          <a:xfrm>
            <a:off x="872800" y="-3165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Les additifs sont </a:t>
            </a:r>
            <a:r>
              <a:rPr lang="fr-FR"/>
              <a:t>omniprésents (nutriscore A à E)</a:t>
            </a:r>
            <a:endParaRPr/>
          </a:p>
        </p:txBody>
      </p:sp>
      <p:sp>
        <p:nvSpPr>
          <p:cNvPr id="178" name="Google Shape;178;g1058797647c_0_39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79" name="Google Shape;179;g1058797647c_0_39"/>
          <p:cNvSpPr txBox="1"/>
          <p:nvPr/>
        </p:nvSpPr>
        <p:spPr>
          <a:xfrm>
            <a:off x="6124175" y="5138675"/>
            <a:ext cx="571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additifs en </a:t>
            </a:r>
            <a:r>
              <a:rPr b="1" lang="fr-FR" sz="2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augmentation </a:t>
            </a:r>
            <a:r>
              <a:rPr lang="fr-FR" sz="2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(nutriscore D et E)</a:t>
            </a:r>
            <a:endParaRPr sz="2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g1058797647c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175" y="1420676"/>
            <a:ext cx="5386825" cy="384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1058797647c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25" y="1305113"/>
            <a:ext cx="5303925" cy="4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58797647c_0_1"/>
          <p:cNvSpPr txBox="1"/>
          <p:nvPr>
            <p:ph type="title"/>
          </p:nvPr>
        </p:nvSpPr>
        <p:spPr>
          <a:xfrm>
            <a:off x="739725" y="0"/>
            <a:ext cx="10251300" cy="71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Simplifier les indicateurs pour choisir l’alimentation</a:t>
            </a:r>
            <a:endParaRPr/>
          </a:p>
        </p:txBody>
      </p:sp>
      <p:sp>
        <p:nvSpPr>
          <p:cNvPr id="187" name="Google Shape;187;g1058797647c_0_1"/>
          <p:cNvSpPr txBox="1"/>
          <p:nvPr>
            <p:ph idx="1" type="body"/>
          </p:nvPr>
        </p:nvSpPr>
        <p:spPr>
          <a:xfrm>
            <a:off x="436875" y="1001150"/>
            <a:ext cx="3147900" cy="5331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300"/>
              <a:t>le </a:t>
            </a:r>
            <a:r>
              <a:rPr b="1" lang="fr-FR" sz="2300"/>
              <a:t>NUTRISCORE</a:t>
            </a:r>
            <a:endParaRPr b="1"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300"/>
              <a:t>la groupe NOVA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300"/>
              <a:t>le nombre d’additifs</a:t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88" name="Google Shape;188;g1058797647c_0_1"/>
          <p:cNvSpPr txBox="1"/>
          <p:nvPr>
            <p:ph idx="2" type="body"/>
          </p:nvPr>
        </p:nvSpPr>
        <p:spPr>
          <a:xfrm>
            <a:off x="7579875" y="1686650"/>
            <a:ext cx="4164900" cy="472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121900" lIns="121900" spcFirstLastPara="1" rIns="121900" wrap="square" tIns="121900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24">
                <a:solidFill>
                  <a:schemeClr val="lt1"/>
                </a:solidFill>
              </a:rPr>
              <a:t>ADDISCORE RISK </a:t>
            </a:r>
            <a:endParaRPr b="1" sz="2724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-FR" sz="2400">
                <a:solidFill>
                  <a:srgbClr val="FFFF00"/>
                </a:solidFill>
              </a:rPr>
              <a:t>présence </a:t>
            </a:r>
            <a:r>
              <a:rPr lang="fr-FR" sz="2400">
                <a:solidFill>
                  <a:schemeClr val="lt1"/>
                </a:solidFill>
              </a:rPr>
              <a:t>d'</a:t>
            </a:r>
            <a:r>
              <a:rPr b="1" lang="fr-FR" sz="2400">
                <a:solidFill>
                  <a:schemeClr val="lt1"/>
                </a:solidFill>
              </a:rPr>
              <a:t>additifs à risque</a:t>
            </a:r>
            <a:r>
              <a:rPr lang="fr-FR" sz="2400">
                <a:solidFill>
                  <a:schemeClr val="lt1"/>
                </a:solidFill>
              </a:rPr>
              <a:t>: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🟩 A: </a:t>
            </a:r>
            <a:r>
              <a:rPr lang="fr-FR" sz="2400">
                <a:solidFill>
                  <a:srgbClr val="00FF00"/>
                </a:solidFill>
              </a:rPr>
              <a:t>aucun</a:t>
            </a:r>
            <a:r>
              <a:rPr lang="fr-FR" sz="2400">
                <a:solidFill>
                  <a:schemeClr val="lt1"/>
                </a:solidFill>
              </a:rPr>
              <a:t> additif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🟨 B: avec additifs </a:t>
            </a:r>
            <a:r>
              <a:rPr lang="fr-FR" sz="2400">
                <a:solidFill>
                  <a:srgbClr val="F1C232"/>
                </a:solidFill>
              </a:rPr>
              <a:t>risque bas</a:t>
            </a:r>
            <a:r>
              <a:rPr lang="fr-FR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🟧 C: avec additifs </a:t>
            </a:r>
            <a:r>
              <a:rPr lang="fr-FR" sz="2400">
                <a:solidFill>
                  <a:srgbClr val="FF9900"/>
                </a:solidFill>
              </a:rPr>
              <a:t>risque modéré </a:t>
            </a:r>
            <a:r>
              <a:rPr lang="fr-FR" sz="2400">
                <a:solidFill>
                  <a:schemeClr val="lt1"/>
                </a:solidFill>
              </a:rPr>
              <a:t> de sur-exposure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🟥 D: avec additifs </a:t>
            </a:r>
            <a:r>
              <a:rPr lang="fr-FR" sz="2400">
                <a:solidFill>
                  <a:srgbClr val="FF0000"/>
                </a:solidFill>
              </a:rPr>
              <a:t>haut risque</a:t>
            </a:r>
            <a:r>
              <a:rPr lang="fr-FR" sz="2400">
                <a:solidFill>
                  <a:schemeClr val="lt1"/>
                </a:solidFill>
              </a:rPr>
              <a:t> de sur-exposure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-FR" sz="2400">
                <a:solidFill>
                  <a:schemeClr val="lt1"/>
                </a:solidFill>
              </a:rPr>
              <a:t>❔ U: </a:t>
            </a:r>
            <a:r>
              <a:rPr lang="fr-FR" sz="2400">
                <a:solidFill>
                  <a:srgbClr val="B7B7B7"/>
                </a:solidFill>
              </a:rPr>
              <a:t>Sans information</a:t>
            </a:r>
            <a:r>
              <a:rPr lang="fr-FR" sz="2400">
                <a:solidFill>
                  <a:srgbClr val="D9D9D9"/>
                </a:solidFill>
              </a:rPr>
              <a:t> </a:t>
            </a:r>
            <a:r>
              <a:rPr lang="fr-FR" sz="2400">
                <a:solidFill>
                  <a:schemeClr val="lt1"/>
                </a:solidFill>
              </a:rPr>
              <a:t>des additifs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9" name="Google Shape;189;g1058797647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75" y="1533950"/>
            <a:ext cx="2237975" cy="5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058797647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70" y="3060499"/>
            <a:ext cx="1681230" cy="46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058797647c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840" y="4698521"/>
            <a:ext cx="1829335" cy="46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1058797647c_0_1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93" name="Google Shape;193;g1058797647c_0_1"/>
          <p:cNvSpPr/>
          <p:nvPr/>
        </p:nvSpPr>
        <p:spPr>
          <a:xfrm>
            <a:off x="509075" y="2441775"/>
            <a:ext cx="2694900" cy="2840400"/>
          </a:xfrm>
          <a:prstGeom prst="rect">
            <a:avLst/>
          </a:prstGeom>
          <a:solidFill>
            <a:srgbClr val="E9EDEE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058797647c_0_1"/>
          <p:cNvSpPr/>
          <p:nvPr/>
        </p:nvSpPr>
        <p:spPr>
          <a:xfrm>
            <a:off x="2717450" y="3245138"/>
            <a:ext cx="1520400" cy="843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058797647c_0_1"/>
          <p:cNvSpPr txBox="1"/>
          <p:nvPr>
            <p:ph idx="2" type="body"/>
          </p:nvPr>
        </p:nvSpPr>
        <p:spPr>
          <a:xfrm>
            <a:off x="4288175" y="1686638"/>
            <a:ext cx="2494200" cy="402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500">
                <a:solidFill>
                  <a:schemeClr val="lt1"/>
                </a:solidFill>
              </a:rPr>
              <a:t>ADDISCORE</a:t>
            </a:r>
            <a:endParaRPr b="1" sz="2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-FR" sz="2240">
                <a:solidFill>
                  <a:srgbClr val="FFFF00"/>
                </a:solidFill>
              </a:rPr>
              <a:t>nombre</a:t>
            </a:r>
            <a:r>
              <a:rPr lang="fr-FR" sz="1740">
                <a:solidFill>
                  <a:schemeClr val="lt1"/>
                </a:solidFill>
              </a:rPr>
              <a:t> d'</a:t>
            </a:r>
            <a:r>
              <a:rPr b="1" lang="fr-FR" sz="1740">
                <a:solidFill>
                  <a:schemeClr val="lt1"/>
                </a:solidFill>
              </a:rPr>
              <a:t>additifs à risque</a:t>
            </a:r>
            <a:r>
              <a:rPr lang="fr-FR" sz="1740">
                <a:solidFill>
                  <a:schemeClr val="lt1"/>
                </a:solidFill>
              </a:rPr>
              <a:t> (* poids)</a:t>
            </a:r>
            <a:endParaRPr sz="174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fr-FR" sz="1740">
                <a:solidFill>
                  <a:schemeClr val="lt1"/>
                </a:solidFill>
              </a:rPr>
              <a:t>🟩 A: 0 additifs</a:t>
            </a:r>
            <a:endParaRPr sz="174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fr-FR" sz="1740">
                <a:solidFill>
                  <a:schemeClr val="lt1"/>
                </a:solidFill>
              </a:rPr>
              <a:t>🟨 B:  </a:t>
            </a:r>
            <a:r>
              <a:rPr b="1" lang="fr-FR" sz="2040">
                <a:solidFill>
                  <a:srgbClr val="FFFF00"/>
                </a:solidFill>
              </a:rPr>
              <a:t>1 </a:t>
            </a:r>
            <a:r>
              <a:rPr lang="fr-FR" sz="1740">
                <a:solidFill>
                  <a:schemeClr val="lt1"/>
                </a:solidFill>
              </a:rPr>
              <a:t>*  </a:t>
            </a:r>
            <a:r>
              <a:rPr lang="fr-FR" sz="1740">
                <a:solidFill>
                  <a:schemeClr val="lt1"/>
                </a:solidFill>
              </a:rPr>
              <a:t>nb. additifs </a:t>
            </a:r>
            <a:r>
              <a:rPr lang="fr-FR" sz="1740">
                <a:solidFill>
                  <a:srgbClr val="F1C232"/>
                </a:solidFill>
              </a:rPr>
              <a:t>risque bas</a:t>
            </a:r>
            <a:r>
              <a:rPr lang="fr-FR" sz="1740">
                <a:solidFill>
                  <a:schemeClr val="lt1"/>
                </a:solidFill>
              </a:rPr>
              <a:t> </a:t>
            </a:r>
            <a:endParaRPr sz="174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fr-FR" sz="1740">
                <a:solidFill>
                  <a:schemeClr val="lt1"/>
                </a:solidFill>
              </a:rPr>
              <a:t>🟧 C:  </a:t>
            </a:r>
            <a:r>
              <a:rPr b="1" lang="fr-FR" sz="2040">
                <a:solidFill>
                  <a:srgbClr val="FF9900"/>
                </a:solidFill>
              </a:rPr>
              <a:t>2</a:t>
            </a:r>
            <a:r>
              <a:rPr lang="fr-FR" sz="1740">
                <a:solidFill>
                  <a:srgbClr val="FF9900"/>
                </a:solidFill>
              </a:rPr>
              <a:t> </a:t>
            </a:r>
            <a:r>
              <a:rPr lang="fr-FR" sz="1740">
                <a:solidFill>
                  <a:schemeClr val="lt1"/>
                </a:solidFill>
              </a:rPr>
              <a:t>* nb. additifs </a:t>
            </a:r>
            <a:r>
              <a:rPr lang="fr-FR" sz="1740">
                <a:solidFill>
                  <a:srgbClr val="FF9900"/>
                </a:solidFill>
              </a:rPr>
              <a:t>risque modéré </a:t>
            </a:r>
            <a:r>
              <a:rPr lang="fr-FR" sz="1740">
                <a:solidFill>
                  <a:schemeClr val="lt1"/>
                </a:solidFill>
              </a:rPr>
              <a:t> </a:t>
            </a:r>
            <a:endParaRPr sz="174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fr-FR" sz="1740">
                <a:solidFill>
                  <a:schemeClr val="lt1"/>
                </a:solidFill>
              </a:rPr>
              <a:t>🟥 D:  </a:t>
            </a:r>
            <a:r>
              <a:rPr b="1" lang="fr-FR" sz="2040">
                <a:solidFill>
                  <a:srgbClr val="FF0000"/>
                </a:solidFill>
              </a:rPr>
              <a:t>5</a:t>
            </a:r>
            <a:r>
              <a:rPr lang="fr-FR" sz="1740">
                <a:solidFill>
                  <a:srgbClr val="FF0000"/>
                </a:solidFill>
              </a:rPr>
              <a:t> </a:t>
            </a:r>
            <a:r>
              <a:rPr lang="fr-FR" sz="1740">
                <a:solidFill>
                  <a:schemeClr val="lt1"/>
                </a:solidFill>
              </a:rPr>
              <a:t>* nb. additifs </a:t>
            </a:r>
            <a:r>
              <a:rPr lang="fr-FR" sz="1740">
                <a:solidFill>
                  <a:srgbClr val="FF0000"/>
                </a:solidFill>
              </a:rPr>
              <a:t>haut risque</a:t>
            </a:r>
            <a:endParaRPr sz="1900"/>
          </a:p>
        </p:txBody>
      </p:sp>
      <p:sp>
        <p:nvSpPr>
          <p:cNvPr id="196" name="Google Shape;196;g1058797647c_0_1"/>
          <p:cNvSpPr/>
          <p:nvPr/>
        </p:nvSpPr>
        <p:spPr>
          <a:xfrm flipH="1">
            <a:off x="3051725" y="1147400"/>
            <a:ext cx="2631900" cy="524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058797647c_0_1"/>
          <p:cNvSpPr/>
          <p:nvPr/>
        </p:nvSpPr>
        <p:spPr>
          <a:xfrm flipH="1">
            <a:off x="6787675" y="3524275"/>
            <a:ext cx="786900" cy="29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2021-12-02T14:00:09Z</dcterms:created>
  <dc:creator>Mark Creasey</dc:creator>
</cp:coreProperties>
</file>